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  <p:sldMasterId id="2147483660" r:id="rId2"/>
  </p:sldMasterIdLst>
  <p:notesMasterIdLst>
    <p:notesMasterId r:id="rId22"/>
  </p:notesMasterIdLst>
  <p:sldIdLst>
    <p:sldId id="400" r:id="rId3"/>
    <p:sldId id="464" r:id="rId4"/>
    <p:sldId id="465" r:id="rId5"/>
    <p:sldId id="473" r:id="rId6"/>
    <p:sldId id="470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-18"/>
        <a:ea typeface="Arial" pitchFamily="2" charset="-18"/>
        <a:cs typeface="Arial" pitchFamily="2" charset="-18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551707937" val="973" revOS="4"/>
      <pr:smFileRevision xmlns:pr="smNativeData" xmlns:p14="http://schemas.microsoft.com/office/powerpoint/2010/main" xmlns="" dt="1551707937" val="0"/>
      <pr:guideOptions xmlns:pr="smNativeData" xmlns:p14="http://schemas.microsoft.com/office/powerpoint/2010/main" xmlns="" dt="155170793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howGuides="1">
      <p:cViewPr>
        <p:scale>
          <a:sx n="60" d="100"/>
          <a:sy n="60" d="100"/>
        </p:scale>
        <p:origin x="1353" y="2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51EA-6328-49EB-AC14-1C468AF96303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E17A3-1E49-4A0E-BB5C-62722100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g0AAAg0AAAmFgAAEAAAACYAAAAIAAAAfXD///////8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fXD///////8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fPD///////8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fld id="{3EDE3558-16D3-8BC3-9D66-E0967B286BB5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fPD///////8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fPD///////8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fld id="{3EDE03D9-97D3-8BF5-9D66-61A04D286B34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Q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7976-38D3-8B8F-9D66-CEDA37286B9B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2swo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USae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72F3-BDD3-8B84-9D66-4BD13C286B1E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Q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8Apf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Q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nup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v2K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3AEE-A0D3-8BCC-9D66-569974286B03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QOcZ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HGwQ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1578-36D3-8BE3-9D66-C0B65B286B95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I+Dl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g0AAAg0AAAmFgAAEAAAACYAAAAIAAAAfXD///////8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aU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fXD///////8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Jo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fHD///////8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JBjX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fHD///////8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jT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fPD///////8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fld id="{3EDE4D9E-D0D3-8BBB-9D66-26EE03286B73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438q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pIyt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L8b8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7LPh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fEGm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19F6-B8D3-8BEF-9D66-4EBA57286B1B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moXP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Aloo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mhG6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lQG0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ml+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28D8-96D3-8BDE-9D66-608B66286B35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pQe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Q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OiP3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AAAAACYAAAAIAAAAAQ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q0Ae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rexs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NbN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3A23-6DD3-8BCC-9D66-9B9974286BCE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AAAAACYAAAAIAAAAAQ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AAAAACYAAAAIAAAAAQ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6FD8-96D3-8B99-9D66-60CC21286B35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694C-02D3-8B9F-9D66-F4CA27286BA1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15AE-E0D3-8BE3-9D66-16B65B286B43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461E-50D3-8BB0-9D66-A6E508286BF3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39FA-B4D3-8BCF-9D66-429A77286B17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0319-57D3-8BF5-9D66-A1A04D286BF4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k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13AA-E4D3-8BE5-9D66-12B05D286B47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Q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vn4c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7383-CDD3-8B85-9D66-3BD03D286B6E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Q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Q8/b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Q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6/8L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FF4b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N0fO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K7S8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125E-10D3-8BE4-9D66-E6B15C286BB3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CAg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FVXb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43CF-81D3-8BB5-9D66-77E00D286B22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4Zt7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aKW2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1850-1ED3-8BEE-9D66-E8BB56286BBD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xx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tD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Q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I+Dl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AAAAACYAAAAIAAAAAQ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aU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3E97-D9D3-8BC8-9D66-2F9D70286B7A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Jo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JBjX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5CC5-8BD3-8BAA-9D66-7DFF12286B28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jT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KK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tBjp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AAAAACYAAAAIAAAAAQ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sk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6g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AAAAACYAAAAIAAAAAQ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NOr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51CB-85D3-8BA7-9D66-73F21F286B26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vE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/V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111B-55D3-8BE7-9D66-A3B25F286BF6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xKve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nU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5704-4AD3-8BA1-9D66-BCF419286BE9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Mi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1pHz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44F8-B6D3-8BB2-9D66-40E70A286B15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454E-00D3-8BB3-9D66-F6E60B286BA3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7D3E-70D3-8B8B-9D66-86DE33286BD3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jT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33C7-89D3-8BC5-9D66-7F907D286B2A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24BB-F5D3-8BD2-9D66-03876A286B56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C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8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DE3BCB-85D3-8BCD-9D66-739875286B26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DE72B2-FCD3-8B84-9D66-0AD13C286B5F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//////////8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//////////8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//////////8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lvl1pPr>
          </a:lstStyle>
          <a:p>
            <a:fld id="{3EDE7E0E-40D3-8B88-9D66-B6DD30286BE3}" type="datetime1">
              <a:rPr lang="en-US"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23-Apr-20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//////////8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lvl1pPr>
          </a:lstStyle>
          <a:p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lvl1pPr>
          </a:lstStyle>
          <a:p>
            <a:fld id="{3EDE1F91-DFD3-8BE9-9D66-29BC51286B7C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1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1pPr>
      <a:lvl2pPr marL="742950" marR="0" indent="-285750" algn="l" defTabSz="914400">
        <a:lnSpc>
          <a:spcPct val="100000"/>
        </a:lnSpc>
        <a:spcBef>
          <a:spcPts val="675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3pPr>
      <a:lvl4pPr marL="1600200" marR="0" indent="-228600" algn="l" defTabSz="914400">
        <a:lnSpc>
          <a:spcPct val="100000"/>
        </a:lnSpc>
        <a:spcBef>
          <a:spcPts val="475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4pPr>
      <a:lvl5pPr marL="2057400" marR="0" indent="-228600" algn="l" defTabSz="914400">
        <a:lnSpc>
          <a:spcPct val="100000"/>
        </a:lnSpc>
        <a:spcBef>
          <a:spcPts val="475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//////////8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//////////8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CYAAAAIAAAA//////////8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>
                <a:solidFill>
                  <a:srgbClr val="000000"/>
                </a:solidFill>
                <a:effectLst/>
                <a:latin typeface="Calibri" pitchFamily="2" charset="-18"/>
                <a:ea typeface="Arial" pitchFamily="2" charset="-18"/>
                <a:cs typeface="Arial" pitchFamily="2" charset="-18"/>
              </a:defRPr>
            </a:lvl1pPr>
          </a:lstStyle>
          <a:p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CYAAAAIAAAA//////////8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>
                <a:solidFill>
                  <a:srgbClr val="000000"/>
                </a:solidFill>
                <a:effectLst/>
                <a:latin typeface="Calibri" pitchFamily="2" charset="-18"/>
                <a:ea typeface="Arial" pitchFamily="2" charset="-18"/>
                <a:cs typeface="Arial" pitchFamily="2" charset="-18"/>
              </a:defRPr>
            </a:lvl1pPr>
          </a:lstStyle>
          <a:p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lvl1pPr>
          </a:lstStyle>
          <a:p>
            <a:fld id="{3EDE01FE-B0D3-8BF7-9D66-46A24F286B13}" type="slidenum">
              <a:rPr sz="1400">
                <a:solidFill>
                  <a:srgbClr val="0000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pPr/>
              <a:t>‹#›</a:t>
            </a:fld>
            <a:endParaRPr sz="1400">
              <a:solidFill>
                <a:srgbClr val="000000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1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1pPr>
      <a:lvl2pPr marL="742950" marR="0" indent="-285750" algn="l" defTabSz="914400">
        <a:lnSpc>
          <a:spcPct val="100000"/>
        </a:lnSpc>
        <a:spcBef>
          <a:spcPts val="675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3pPr>
      <a:lvl4pPr marL="1600200" marR="0" indent="-228600" algn="l" defTabSz="914400">
        <a:lnSpc>
          <a:spcPct val="100000"/>
        </a:lnSpc>
        <a:spcBef>
          <a:spcPts val="475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4pPr>
      <a:lvl5pPr marL="2057400" marR="0" indent="-228600" algn="l" defTabSz="914400">
        <a:lnSpc>
          <a:spcPct val="100000"/>
        </a:lnSpc>
        <a:spcBef>
          <a:spcPts val="475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18"/>
          <a:ea typeface="Arial" pitchFamily="2" charset="-18"/>
          <a:cs typeface="Arial" pitchFamily="2" charset="-18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extLst>
              <a:ext uri="smNativeData">
                <pr:smNativeData xmlns:pr="smNativeData" xmlns:p14="http://schemas.microsoft.com/office/powerpoint/2010/main" xmlns="" val="SMDATA_13_IS99XBMAAAAlAAAAZAAAAE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ct0Q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D1DQAAQgQAAPYsAAAhCgAAECAAACYAAAAIAAAA//////////8="/>
              </a:ext>
            </a:extLst>
          </p:cNvSpPr>
          <p:nvPr/>
        </p:nvSpPr>
        <p:spPr>
          <a:xfrm>
            <a:off x="2022065" y="1619250"/>
            <a:ext cx="5039995" cy="9544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2800" b="1" dirty="0" smtClean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ЈУ ЗАВОД  ЗА ЗАПОШЉАВАЊЕ РЕПУБЛИКЕ СРПСКЕ</a:t>
            </a:r>
            <a:endParaRPr sz="2800" b="1" dirty="0">
              <a:solidFill>
                <a:srgbClr val="4075B4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sp>
        <p:nvSpPr>
          <p:cNvPr id="5" name="TextBox 5"/>
          <p:cNvSpPr>
            <a:extLst>
              <a:ext uri="smNativeData">
                <pr:smNativeData xmlns:pr="smNativeData" xmlns:p14="http://schemas.microsoft.com/office/powerpoint/2010/main" xmlns="" val="SMDATA_13_IS99XBMAAAAlAAAAZAAAAE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cNzc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YHgAA+BkAAAk4AACgIwAAECAAACYAAAAIAAAA//////////8="/>
              </a:ext>
            </a:extLst>
          </p:cNvSpPr>
          <p:nvPr/>
        </p:nvSpPr>
        <p:spPr>
          <a:xfrm>
            <a:off x="4932680" y="4221480"/>
            <a:ext cx="4176395" cy="1569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32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ПРОФЕСИОНАЛНО </a:t>
            </a: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ИНФОРМИСАЊЕ</a:t>
            </a: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УЧЕНИКА</a:t>
            </a:r>
          </a:p>
        </p:txBody>
      </p:sp>
      <p:sp>
        <p:nvSpPr>
          <p:cNvPr id="6" name="TextBox 6"/>
          <p:cNvSpPr>
            <a:extLst>
              <a:ext uri="smNativeData">
                <pr:smNativeData xmlns:pr="smNativeData" xmlns:p14="http://schemas.microsoft.com/office/powerpoint/2010/main" xmlns="" val="SMDATA_13_IS99XBMAAAAlAAAAZAAAAE0AAAAAkAAAAEgAAACQAAAASAAAAAAAAAAAAAAAAAAAAAEAAABQAAAAAAAAAAAA4D8AAAAAAADgPwAAAAAAAOA/AAAAAAAA4D8AAAAAAADgPwAAAAAAAOA/AAAAAAAA4D8AAAAAAADgPwAAAAAAAOA/AAAAAAAA4D8CAAAAjAAAAAEAAAAAAAAA0j0k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cHdvsMAAAAEAAAAAAAAAAAAAAAAAAAAAAAAAAeAAAAaAAAAAAAAAAAAAAAAAAAAAAAAAAAAAAAECcAABAnAAAAAAAAAAAAAAAAAAAAAAAAAAAAAAAAAAAAAAAAAAAAABQAAAAAAAAAwMD/AAAAAABkAAAAMgAAAAAAAABkAAAAAAAAAH9/fwAKAAAAHwAAAFQAAADSPSQA////AQAAAAAAAAAAAAAAAAAAAAAAAAAAAAAAAAAAAAAAAAAAAAAAAn9/fwCAgIADzMzMAMDA/wB/f38AAAAAAAAAAAAAAAAAAAAAAAAAAAAhAAAAGAAAABQAAABsJQAAVQ8AAEI2AABREwAAECAAACYAAAAIAAAA//////////8="/>
              </a:ext>
            </a:extLst>
          </p:cNvSpPr>
          <p:nvPr/>
        </p:nvSpPr>
        <p:spPr>
          <a:xfrm>
            <a:off x="6083300" y="2492375"/>
            <a:ext cx="2736850" cy="647700"/>
          </a:xfrm>
          <a:prstGeom prst="rect">
            <a:avLst/>
          </a:prstGeom>
          <a:solidFill>
            <a:srgbClr val="D23D24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dirty="0" err="1">
                <a:solidFill>
                  <a:schemeClr val="bg1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Центар</a:t>
            </a:r>
            <a:r>
              <a:rPr b="1" dirty="0">
                <a:solidFill>
                  <a:schemeClr val="bg1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b="1" dirty="0" err="1">
                <a:solidFill>
                  <a:schemeClr val="bg1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за</a:t>
            </a:r>
            <a:r>
              <a:rPr b="1" dirty="0">
                <a:solidFill>
                  <a:schemeClr val="bg1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b="1" dirty="0" err="1">
                <a:solidFill>
                  <a:schemeClr val="bg1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информисање</a:t>
            </a:r>
            <a:r>
              <a:rPr b="1" dirty="0">
                <a:solidFill>
                  <a:schemeClr val="bg1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, </a:t>
            </a:r>
            <a:r>
              <a:rPr b="1" dirty="0" err="1">
                <a:solidFill>
                  <a:schemeClr val="bg1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савјетовање</a:t>
            </a:r>
            <a:r>
              <a:rPr b="1" dirty="0">
                <a:solidFill>
                  <a:schemeClr val="bg1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и </a:t>
            </a:r>
            <a:r>
              <a:rPr b="1" dirty="0" err="1">
                <a:solidFill>
                  <a:schemeClr val="bg1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обуку</a:t>
            </a:r>
            <a:endParaRPr b="1" dirty="0">
              <a:solidFill>
                <a:schemeClr val="bg1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4172"/>
            <a:ext cx="6845195" cy="1065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5" y="3140075"/>
            <a:ext cx="4186767" cy="314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extLst>
              <a:ext uri="smNativeData">
                <pr:smNativeData xmlns:pr="smNativeData" xmlns:p14="http://schemas.microsoft.com/office/powerpoint/2010/main" xmlns="" val="SMDATA_13_IS99XBMAAAAlAAAAZAAAAA0AAAAAAAAAAEgAAAAAAAAAA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3CwAAegYAAFoyAAAiCQAAEAAAACYAAAAIAAAA//////////8="/>
              </a:ext>
            </a:extLst>
          </p:cNvSpPr>
          <p:nvPr/>
        </p:nvSpPr>
        <p:spPr>
          <a:xfrm>
            <a:off x="1863725" y="1052830"/>
            <a:ext cx="632142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spcCol="2159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Линк- Notes(Белешке)</a:t>
            </a:r>
          </a:p>
        </p:txBody>
      </p:sp>
      <p:pic>
        <p:nvPicPr>
          <p:cNvPr id="4" name="Slika 5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+QMAAAAAAABkAAAAZAAAAAAAAAAjAAAABAAAAGQAAAAXAAAAFAAAAAAAAAAAAAAA/38AAP9/AAAAAAAACQAAAAQAAAAHJO0/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qAwAAOwJAADkNAAAnCcAABAAAAAmAAAACAAAAP//////////"/>
              </a:ext>
            </a:extLst>
          </p:cNvPicPr>
          <p:nvPr/>
        </p:nvPicPr>
        <p:blipFill>
          <a:blip r:embed="rId2"/>
          <a:srcRect b="10170"/>
          <a:stretch>
            <a:fillRect/>
          </a:stretch>
        </p:blipFill>
        <p:spPr>
          <a:xfrm>
            <a:off x="1863724" y="1704839"/>
            <a:ext cx="6640513" cy="48997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qqe0/DAAAABAAAAAAAAAAAAAAAAAAAAAAAAAAHgAAAGgAAAAAAAAAAAAAAAAAAAAAAAAAAAAAABAnAAAQJwAAAAAAAAAAAAAAAAAAAAAAAAAAAAAAAAAAAAAAAAAAAAAUAAAAAAAAAMDA/wAAAAAAZAAAADIAAAAAAAAAZAAAAAAAAAB/f38ACgAAAB8AAABUAAAA7e3tAP///wEAAAAAAAAAAAAAAAAAAAAAAAAAAAAAAAAAAAAAAAAAAAAAAAJ/f38AgICAA8zMzADAwP8Af39/AAAAAAAAAAAAAAAAAP///wAAAAAAIQAAABgAAAAUAAAAKjMAAEYAAAAJOAAAVg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49E4464-DB1C-4E28-9196-E034D5A731FE}"/>
              </a:ext>
            </a:extLst>
          </p:cNvPr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Ibgg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rBgAADAMAAKc1AACgBQAAEAAAACYAAAAIAAAA//////////8="/>
              </a:ext>
            </a:extLst>
          </p:cNvSpPr>
          <p:nvPr>
            <p:ph type="title" idx="4294967295"/>
          </p:nvPr>
        </p:nvSpPr>
        <p:spPr>
          <a:xfrm>
            <a:off x="768985" y="495300"/>
            <a:ext cx="7735253" cy="429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  <a:r>
              <a:rPr lang="pt-BR" sz="2800" b="1" dirty="0">
                <a:solidFill>
                  <a:srgbClr val="4075B4"/>
                </a:solidFill>
              </a:rPr>
              <a:t>„FACEBOOK  page“ – „CISO Banja Luka“ 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extLst>
              <a:ext uri="smNativeData">
                <pr:smNativeData xmlns:pr="smNativeData" xmlns:p14="http://schemas.microsoft.com/office/powerpoint/2010/main" xmlns="" val="SMDATA_13_IS99XBMAAAAlAAAAZAAAAA0AAAAAAAAAAEgAAAAAAAAAA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AsCwAAlgUAAA8yAAA+CAAAEAAAACYAAAAIAAAA//////////8="/>
              </a:ext>
            </a:extLst>
          </p:cNvSpPr>
          <p:nvPr/>
        </p:nvSpPr>
        <p:spPr>
          <a:xfrm>
            <a:off x="1816100" y="908050"/>
            <a:ext cx="632142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spcCol="2159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Линк- Notes(Белешке)</a:t>
            </a:r>
          </a:p>
        </p:txBody>
      </p:sp>
      <p:pic>
        <p:nvPicPr>
          <p:cNvPr id="4" name="Slika 7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HJO0/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HwIAALAJAABWFgAAPxY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" y="1574800"/>
            <a:ext cx="3286125" cy="204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8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/gEAAFgbAAA1FgAAbi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445000"/>
            <a:ext cx="3286125" cy="180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9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hiIAAOodAADSNwAAbi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612130" y="4862830"/>
            <a:ext cx="3462020" cy="138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10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0BYAALAJAACEIQAAbi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242185" y="3041015"/>
            <a:ext cx="4672330" cy="173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1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hiIAACEUAADNNwAA/xw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5612130" y="3272155"/>
            <a:ext cx="3458845" cy="144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1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j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xCIAALAJAADSNwAA1hM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0" y="1574800"/>
            <a:ext cx="3422650" cy="164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DAAAABAAAAAAAAAAAAAAAAAAAAAAAAAAHgAAAGgAAAAAAAAAAAAAAAAAAAAAAAAAAAAAABAnAAAQJwAAAAAAAAAAAAAAAAAAAAAAAAAAAAAAAAAAAAAAAAAAAAAUAAAAAAAAAMDA/wAAAAAAZAAAADIAAAAAAAAAZAAAAAAAAAB/f38ACgAAAB8AAABUAAAA7e3tAP///wEAAAAAAAAAAAAAAAAAAAAAAAAAAAAAAAAAAAAAAAAAAAAAAAJ/f38AgICAA8zMzADAwP8Af39/AAAAAAAAAAAAAAAAAP///wAAAAAAIQAAABgAAAAUAAAAKjMAAEYAAAAJOAAAVgQ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C7D9A3C5-A4B3-4C1C-85F4-E77CFB10C470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Ibgg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rBgAADAMAAKc1AACgBQAAEAAAACYAAAAIAAAA//////////8="/>
              </a:ext>
            </a:extLst>
          </p:cNvSpPr>
          <p:nvPr/>
        </p:nvSpPr>
        <p:spPr>
          <a:xfrm>
            <a:off x="840740" y="271780"/>
            <a:ext cx="767842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lvl1pPr>
          </a:lstStyle>
          <a:p>
            <a:pPr>
              <a:defRPr sz="2800"/>
            </a:pPr>
            <a:r>
              <a:rPr lang="pt-BR" sz="2800" b="1" dirty="0">
                <a:solidFill>
                  <a:srgbClr val="4075B4"/>
                </a:solidFill>
              </a:rPr>
              <a:t>„FACEBOOK  page“ – „CISO Banja Luka“ </a:t>
            </a:r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RENER2\Desktop\Notes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m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cxwAAPcXAACrIAAAUB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24705" y="3895725"/>
            <a:ext cx="685800" cy="2190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Čuvar mesta za sadržaj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DQFAAAzAsAAIMsAABVDwAAEAAAACYAAAAIAAAAffD///////8="/>
              </a:ext>
            </a:extLst>
          </p:cNvSpPr>
          <p:nvPr>
            <p:ph idx="1"/>
          </p:nvPr>
        </p:nvSpPr>
        <p:spPr>
          <a:xfrm>
            <a:off x="3383280" y="1917700"/>
            <a:ext cx="3852545" cy="57467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>
                <a:solidFill>
                  <a:srgbClr val="D23D2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www.berzarada.ba</a:t>
            </a:r>
          </a:p>
        </p:txBody>
      </p:sp>
      <p:pic>
        <p:nvPicPr>
          <p:cNvPr id="5" name="Slika 10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VgcAADkQAACWNwAArC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92530" y="2637155"/>
            <a:ext cx="7843520" cy="364934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7e3tAP///wEAAAAAAAAAAAAAAAAAAAAAAAAAAAAAAAAAAAAAAAAAAAAAAAJ/f38AgICAA8zMzADAwP8Af39/AAAAAAAAAAAAAAAAAP///wAAAAAAIQAAABgAAAAUAAAAKjMAAEYAAAAJOAAAVgQ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B46675A-DE18-49CB-AB5D-6D7DA74EDDE6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632671"/>
            <a:ext cx="8229601" cy="6835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lvl1pPr>
          </a:lstStyle>
          <a:p>
            <a:pPr>
              <a:defRPr/>
            </a:pPr>
            <a:r>
              <a:rPr lang="sr-Latn-BA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075B4"/>
                </a:solidFill>
              </a:rPr>
              <a:t>YEP INFO PAKET – </a:t>
            </a:r>
            <a:r>
              <a:rPr lang="sr-Latn-BA" alt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075B4"/>
                </a:solidFill>
              </a:rPr>
              <a:t>iskorsiti</a:t>
            </a:r>
            <a:r>
              <a:rPr lang="sr-Latn-BA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075B4"/>
                </a:solidFill>
              </a:rPr>
              <a:t> mogućnosti</a:t>
            </a:r>
            <a:endParaRPr lang="sr-Cyrl-BA" alt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075B4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1"/>
          <p:cNvGrpSpPr>
            <a:extLst>
              <a:ext uri="smNativeData">
                <pr:smNativeData xmlns:pr="smNativeData" xmlns:p14="http://schemas.microsoft.com/office/powerpoint/2010/main" xmlns="" val="SMDATA_7_IS99XBMAAAAlAAAAAQAAAA0AAAAAkAAAAEgAAACQAAAASAAAAAAAAAAAAAAAAAAAABcAAAAUAAAAAAAAAAAAAAD/fwAA/38AAAAAAAAJAAAABAAAAP3///8MAAAAEAAAAAAAAAAAAAAAAAAAAAAAAAAfAAAAVAAAAAAAAAAAAAAAAAAAAAAAAAAAAAAAAAAAAAAAAAAAAAAAAAAAAAAAAAAAAAAAAAAAAAAAAAAAAAAAAAAAAAAAAAAAAAAAAAAAAAAAAAAAAAAAAAAAACEAAAAYAAAAFAAAAEEAAAAkCQAAgTgAAFAoAAAQAAAAJgAAAAgAAAD/////AAAAAA=="/>
              </a:ext>
            </a:extLst>
          </p:cNvGrpSpPr>
          <p:nvPr/>
        </p:nvGrpSpPr>
        <p:grpSpPr>
          <a:xfrm>
            <a:off x="1514475" y="1485900"/>
            <a:ext cx="6586220" cy="4235450"/>
            <a:chOff x="1514475" y="1485900"/>
            <a:chExt cx="6586220" cy="4235450"/>
          </a:xfrm>
        </p:grpSpPr>
        <p:sp>
          <p:nvSpPr>
            <p:cNvPr id="14" name="Ellipse3"/>
            <p:cNvSpPr>
              <a:extLst>
                <a:ext uri="smNativeData">
                  <pr:smNativeData xmlns:pr="smNativeData" xmlns:p14="http://schemas.microsoft.com/office/powerpoint/2010/main" xmlns="" val="SMDATA_13_IS99XBMAAAAlAAAAZgAAAA0AAAAAkAAAAEgAAACQAAAASAAAAAAAAAAAAAAAAAAAAAEAAABQAAAAAAAAAAAA8D8AAAAAAADwPw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BAAAAAAAAAP///w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BPgb0A////AQAAAAAAAAAAAAAAAAAAAAAAAAAAAAAAAAAAAAAAAAAA////AH9/fwCAgIADzMzMAMDA/wB/f38AAAAAAAAAAAAAAAAAAAAAAAAAAAAhAAAAGAAAABQAAABwGAAAJAkAAHMkAABWFAAAAAAAACYAAAAIAAAA//////////8="/>
                </a:ext>
              </a:extLst>
            </p:cNvSpPr>
            <p:nvPr/>
          </p:nvSpPr>
          <p:spPr>
            <a:xfrm>
              <a:off x="3972560" y="1485900"/>
              <a:ext cx="1952625" cy="181991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3" name="Rectangle6"/>
            <p:cNvSpPr>
              <a:extLst>
                <a:ext uri="smNativeData">
                  <pr:smNativeData xmlns:pr="smNativeData" xmlns:p14="http://schemas.microsoft.com/office/powerpoint/2010/main" xmlns="" val="SMDATA_13_IS99XBMAAAAlAAAAZAAAAA0AAAAASgAAAEoAAABKAAAASg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AyGgAAyAoAALEiAACyEgAAAAAAACYAAAAIAAAA//////////8="/>
                </a:ext>
              </a:extLst>
            </p:cNvSpPr>
            <p:nvPr/>
          </p:nvSpPr>
          <p:spPr>
            <a:xfrm>
              <a:off x="4258310" y="1752600"/>
              <a:ext cx="1381125" cy="12865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46990" tIns="46990" rIns="46990" bIns="46990" numCol="1" spcCol="21590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1550"/>
                </a:spcAft>
                <a:defRPr sz="3700">
                  <a:solidFill>
                    <a:srgbClr val="FFFFFF"/>
                  </a:solidFill>
                  <a:latin typeface="Calibri" pitchFamily="2" charset="-18"/>
                  <a:ea typeface="Arial" pitchFamily="2" charset="-18"/>
                  <a:cs typeface="Arial" pitchFamily="2" charset="-18"/>
                </a:defRPr>
              </a:pPr>
              <a:endParaRPr/>
            </a:p>
          </p:txBody>
        </p:sp>
        <p:sp>
          <p:nvSpPr>
            <p:cNvPr id="12" name="AutoShape2"/>
            <p:cNvSpPr>
              <a:extLst>
                <a:ext uri="smNativeData">
                  <pr:smNativeData xmlns:pr="smNativeData" xmlns:p14="http://schemas.microsoft.com/office/powerpoint/2010/main" xmlns="" val="SMDATA_13_IS99XBMAAAAlAAAAyAAAAA0AAAAAkAAAAEgAAACQAAAASAAAAAAAAAAAAAAAAAAAAAEAAABQAAAABXzzauJZ6j8zMzMzMzPjPwAAAAAAAOA/AAAAAAAA4D8AAAAAAADgPwAAAAAAAOA/AAAAAAAA4D8AAAAAAADgPwAAAAAAAOA/AAAAAAAA4D8CAAAAjAAAAAEAAAAAAAAAsL/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3///8MAAAAEAAAAAAAAAAAAAAAAAAAAAAAAAAeAAAAaAAAAAAAAAAAAAAAAAAAAAAAAAAAAAAAECcAABAnAAAAAAAAAAAAAAAAAAAAAAAAAAAAAAAAAAAAAAAAAAAAABQAAAAAAAAAwMD/AAAAAABkAAAAMgAAAAAAAABkAAAAAAAAAH9/fwAKAAAAHwAAAFQAAACwv9oA////AQAAAAAAAAAAAAAAAAAAAAAAAAAAAAAAAAAAAAAAAAAAAAAAAn9/fwCAgIADzMzMAMDA/wB/f38AAAAAAAAAAAAAAAAAAAAAAAAAAAAhAAAAGAAAABQAAAA9JgAAfxEAAAEsAACHEwAAAAAAACYAAAAIAAAA//////////8="/>
                </a:ext>
              </a:extLst>
            </p:cNvSpPr>
            <p:nvPr/>
          </p:nvSpPr>
          <p:spPr>
            <a:xfrm rot="2691010">
              <a:off x="6697959" y="2693157"/>
              <a:ext cx="937260" cy="330200"/>
            </a:xfrm>
            <a:prstGeom prst="rightArrow">
              <a:avLst>
                <a:gd name="adj1" fmla="val 60000"/>
                <a:gd name="adj2" fmla="val 50107"/>
              </a:avLst>
            </a:prstGeom>
            <a:solidFill>
              <a:srgbClr val="B0BFDA"/>
            </a:solidFill>
            <a:ln>
              <a:noFill/>
            </a:ln>
            <a:effectLst/>
          </p:spPr>
        </p:sp>
        <p:sp>
          <p:nvSpPr>
            <p:cNvPr id="11" name="Rectangle2"/>
            <p:cNvSpPr>
              <a:extLst>
                <a:ext uri="smNativeData">
                  <pr:smNativeData xmlns:pr="smNativeData" xmlns:p14="http://schemas.microsoft.com/office/powerpoint/2010/main" xmlns="" val="SMDATA_13_IS99XBMAAAAlAAAAZAAAAA0AAAAAAAAAAAAAAAAAAAAAA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UJgAArxEAAHsrAADoEgAAAAAAACYAAAAIAAAA//////////8="/>
                </a:ext>
              </a:extLst>
            </p:cNvSpPr>
            <p:nvPr/>
          </p:nvSpPr>
          <p:spPr>
            <a:xfrm rot="2640000">
              <a:off x="6230620" y="2874645"/>
              <a:ext cx="837565" cy="1987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spcCol="21590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585"/>
                </a:spcAft>
                <a:defRPr sz="1400">
                  <a:solidFill>
                    <a:srgbClr val="FFFFFF"/>
                  </a:solidFill>
                  <a:latin typeface="Calibri" pitchFamily="2" charset="-18"/>
                  <a:ea typeface="Arial" pitchFamily="2" charset="-18"/>
                  <a:cs typeface="Arial" pitchFamily="2" charset="-18"/>
                </a:defRPr>
              </a:pPr>
              <a:endParaRPr/>
            </a:p>
          </p:txBody>
        </p:sp>
        <p:sp>
          <p:nvSpPr>
            <p:cNvPr id="10" name="Ellipse1"/>
            <p:cNvSpPr>
              <a:extLst>
                <a:ext uri="smNativeData">
                  <pr:smNativeData xmlns:pr="smNativeData" xmlns:p14="http://schemas.microsoft.com/office/powerpoint/2010/main" xmlns="" val="SMDATA_13_IS99XBMAAAAlAAAAZgAAAA0AAAAAkAAAAEgAAACQAAAASAAAAAAAAAAAAAAAAAAAAAEAAABQAAAAAAAAAAAA8D8AAAAAAADwPw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BAAAAAAAAAP///w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BPgb0A////AQAAAAAAAAAAAAAAAAAAAAAAAAAAAAAAAAAAAAAAAAAA////AH9/fwCAgIADzMzMAMDA/wB/f38AAAAAAAAAAAAAAAAAAAAAAAAAAAAhAAAAGAAAABQAAABiKQAAbxoAANUxAAAcIwAAAAAAACYAAAAIAAAA//////////8="/>
                </a:ext>
              </a:extLst>
            </p:cNvSpPr>
            <p:nvPr/>
          </p:nvSpPr>
          <p:spPr>
            <a:xfrm>
              <a:off x="6727190" y="4297045"/>
              <a:ext cx="1373505" cy="141033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9" name="Rectangle1"/>
            <p:cNvSpPr>
              <a:extLst>
                <a:ext uri="smNativeData">
                  <pr:smNativeData xmlns:pr="smNativeData" xmlns:p14="http://schemas.microsoft.com/office/powerpoint/2010/main" xmlns="" val="SMDATA_13_IS99XBMAAAAlAAAAZAAAAA0AAAAANAAAADQAAAA0AAAAN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CfKgAAtBsAAJgwAADXIQAAAAAAACYAAAAIAAAA//////////8="/>
                </a:ext>
              </a:extLst>
            </p:cNvSpPr>
            <p:nvPr/>
          </p:nvSpPr>
          <p:spPr>
            <a:xfrm>
              <a:off x="6928485" y="4503420"/>
              <a:ext cx="970915" cy="9975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33020" tIns="33020" rIns="33020" bIns="33020" numCol="1" spcCol="21590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defRPr sz="2600">
                  <a:solidFill>
                    <a:srgbClr val="FFFFFF"/>
                  </a:solidFill>
                  <a:latin typeface="Calibri" pitchFamily="2" charset="-18"/>
                  <a:ea typeface="Arial" pitchFamily="2" charset="-18"/>
                  <a:cs typeface="Arial" pitchFamily="2" charset="-18"/>
                </a:defRPr>
              </a:pPr>
              <a:endParaRPr/>
            </a:p>
          </p:txBody>
        </p:sp>
        <p:sp>
          <p:nvSpPr>
            <p:cNvPr id="8" name="AutoShape1"/>
            <p:cNvSpPr>
              <a:extLst>
                <a:ext uri="smNativeData">
                  <pr:smNativeData xmlns:pr="smNativeData" xmlns:p14="http://schemas.microsoft.com/office/powerpoint/2010/main" xmlns="" val="SMDATA_13_IS99XBMAAAAlAAAAyAAAAA0AAAAAkAAAAEgAAACQAAAASAAAAAAAAAAAAAAAAAAAAAEAAABQAAAAeGH1Mx2x6j8zMzMzMzPjPwAAAAAAAOA/AAAAAAAA4D8AAAAAAADgPwAAAAAAAOA/AAAAAAAA4D8AAAAAAADgPwAAAAAAAOA/AAAAAAAA4D8CAAAAjAAAAAEAAAAAAAAAsL/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7///8MAAAAEAAAAAAAAAAAAAAAAAAAAAAAAAAeAAAAaAAAAAAAAAAAAAAAAAAAAAAAAAAAAAAAECcAABAnAAAAAAAAAAAAAAAAAAAAAAAAAAAAAAAAAAAAAAAAAAAAABQAAAAAAAAAwMD/AAAAAABkAAAAMgAAAAAAAABkAAAAAAAAAH9/fwAKAAAAHwAAAFQAAACwv9oA////AQAAAAAAAAAAAAAAAAAAAAAAAAAAAAAAAAAAAAAAAAAAAAAAAn9/fwCAgIADzMzMAMDA/wB/f38AAAAAAAAAAAAAAAAAAAAAAAAAAAAhAAAAGAAAABQAAADWGAAAWhwAAKsfAACfHgAAAAAAACYAAAAIAAAA//////////8="/>
                </a:ext>
              </a:extLst>
            </p:cNvSpPr>
            <p:nvPr/>
          </p:nvSpPr>
          <p:spPr>
            <a:xfrm rot="10800000">
              <a:off x="4191567" y="4609147"/>
              <a:ext cx="1110615" cy="368935"/>
            </a:xfrm>
            <a:prstGeom prst="rightArrow">
              <a:avLst>
                <a:gd name="adj1" fmla="val 60000"/>
                <a:gd name="adj2" fmla="val 49935"/>
              </a:avLst>
            </a:prstGeom>
            <a:solidFill>
              <a:srgbClr val="B0BFDA"/>
            </a:solidFill>
            <a:ln>
              <a:noFill/>
            </a:ln>
            <a:effectLst/>
          </p:spPr>
        </p:sp>
        <p:sp>
          <p:nvSpPr>
            <p:cNvPr id="7" name="Rectangle5"/>
            <p:cNvSpPr>
              <a:extLst>
                <a:ext uri="smNativeData">
                  <pr:smNativeData xmlns:pr="smNativeData" xmlns:p14="http://schemas.microsoft.com/office/powerpoint/2010/main" xmlns="" val="SMDATA_13_IS99XBMAAAAlAAAAZAAAAA0AAAAAAAAAAAAAAAAAAAAAA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CEGQAAzxwAAKsfAAArHgAAAAAAACYAAAAIAAAA//////////8="/>
                </a:ext>
              </a:extLst>
            </p:cNvSpPr>
            <p:nvPr/>
          </p:nvSpPr>
          <p:spPr>
            <a:xfrm>
              <a:off x="4147820" y="4683125"/>
              <a:ext cx="1000125" cy="2209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spcCol="21590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625"/>
                </a:spcAft>
                <a:defRPr sz="1500">
                  <a:solidFill>
                    <a:srgbClr val="FFFFFF"/>
                  </a:solidFill>
                  <a:latin typeface="Calibri" pitchFamily="2" charset="-18"/>
                  <a:ea typeface="Arial" pitchFamily="2" charset="-18"/>
                  <a:cs typeface="Arial" pitchFamily="2" charset="-18"/>
                </a:defRPr>
              </a:pPr>
              <a:endParaRPr/>
            </a:p>
          </p:txBody>
        </p:sp>
        <p:sp>
          <p:nvSpPr>
            <p:cNvPr id="6" name="Ellipse2"/>
            <p:cNvSpPr>
              <a:extLst>
                <a:ext uri="smNativeData">
                  <pr:smNativeData xmlns:pr="smNativeData" xmlns:p14="http://schemas.microsoft.com/office/powerpoint/2010/main" xmlns="" val="SMDATA_13_IS99XBMAAAAlAAAAZgAAAA0AAAAAkAAAAEgAAACQAAAASAAAAAAAAAAAAAAAAAAAAAEAAABQAAAAAAAAAAAA8D8AAAAAAADwPw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BAAAAAAAAAP///w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P///8MAAAAEAAAAAAAAAAAAAAAAAAAAAAAAAAeAAAAaAAAAAAAAAAAAAAAAAAAAAAAAAAAAAAAECcAABAnAAAAAAAAAAAAAAAAAAAAAAAAAAAAAAAAAAAAAAAAAAAAABQAAAAAAAAAwMD/AAAAAABkAAAAMgAAAAAAAABkAAAAAAAAAH9/fwAKAAAAHwAAAFQAAABPgb0A////AQAAAAAAAAAAAAAAAAAAAAAAAAAAAAAAAAAAAAAAAAAA////AH9/fwCAgIADzMzMAMDA/wB/f38AAAAAAAAAAAAAAAAAAAAAAAAAAAAhAAAAGAAAABQAAABRCQAA7hcAACUTAAAyIwAAAAAAACYAAAAIAAAA//////////8="/>
                </a:ext>
              </a:extLst>
            </p:cNvSpPr>
            <p:nvPr/>
          </p:nvSpPr>
          <p:spPr>
            <a:xfrm>
              <a:off x="1514475" y="3890010"/>
              <a:ext cx="1597660" cy="183134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Rectangle4"/>
            <p:cNvSpPr>
              <a:extLst>
                <a:ext uri="smNativeData">
                  <pr:smNativeData xmlns:pr="smNativeData" xmlns:p14="http://schemas.microsoft.com/office/powerpoint/2010/main" xmlns="" val="SMDATA_13_IS99XBMAAAAlAAAAZAAAAA0AAAAAPAAAADwAAAA8AAAAP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DBCgAAlRkAALQRAACMIQAAAAAAACYAAAAIAAAA//////////8="/>
                </a:ext>
              </a:extLst>
            </p:cNvSpPr>
            <p:nvPr/>
          </p:nvSpPr>
          <p:spPr>
            <a:xfrm>
              <a:off x="1748155" y="4158615"/>
              <a:ext cx="1129665" cy="12947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38100" tIns="38100" rIns="38100" bIns="38100" numCol="1" spcCol="21590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1260"/>
                </a:spcAft>
                <a:defRPr sz="3000">
                  <a:solidFill>
                    <a:srgbClr val="FFFFFF"/>
                  </a:solidFill>
                  <a:latin typeface="Calibri" pitchFamily="2" charset="-18"/>
                  <a:ea typeface="Arial" pitchFamily="2" charset="-18"/>
                  <a:cs typeface="Arial" pitchFamily="2" charset="-18"/>
                </a:defRPr>
              </a:pPr>
              <a:endParaRPr/>
            </a:p>
          </p:txBody>
        </p:sp>
        <p:sp>
          <p:nvSpPr>
            <p:cNvPr id="4" name="AutoShape3"/>
            <p:cNvSpPr>
              <a:extLst>
                <a:ext uri="smNativeData">
                  <pr:smNativeData xmlns:pr="smNativeData" xmlns:p14="http://schemas.microsoft.com/office/powerpoint/2010/main" xmlns="" val="SMDATA_13_IS99XBMAAAAlAAAAyAAAAA0AAAAAkAAAAEgAAACQAAAASAAAAAAAAAAAAAAAAAAAAAEAAABQAAAALe4EcTJJ6j8zMzMzMzPjPwAAAAAAAOA/AAAAAAAA4D8AAAAAAADgPwAAAAAAAOA/AAAAAAAA4D8AAAAAAADgPwAAAAAAAOA/AAAAAAAA4D8CAAAAjAAAAAEAAAAAAAAAsL/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T///8MAAAAEAAAAAAAAAAAAAAAAAAAAAAAAAAeAAAAaAAAAAAAAAAAAAAAAAAAAAAAAAAAAAAAECcAABAnAAAAAAAAAAAAAAAAAAAAAAAAAAAAAAAAAAAAAAAAAAAAABQAAAAAAAAAwMD/AAAAAABkAAAAMgAAAAAAAABkAAAAAAAAAH9/fwAKAAAAHwAAAFQAAACwv9oA////AQAAAAAAAAAAAAAAAAAAAAAAAAAAAAAAAAAAAAAAAAAAAAAAAn9/fwCAgIADzMzMAMDA/wB/f38AAAAAAAAAAAAAAAAAAAAAAAAAAAAhAAAAGAAAABQAAADjDAAAoxEAALESAAC2EwAAAAAAACYAAAAIAAAA//////////8="/>
                </a:ext>
              </a:extLst>
            </p:cNvSpPr>
            <p:nvPr/>
          </p:nvSpPr>
          <p:spPr>
            <a:xfrm rot="19053466">
              <a:off x="1793959" y="2636431"/>
              <a:ext cx="943610" cy="337185"/>
            </a:xfrm>
            <a:prstGeom prst="rightArrow">
              <a:avLst>
                <a:gd name="adj1" fmla="val 60000"/>
                <a:gd name="adj2" fmla="val 49971"/>
              </a:avLst>
            </a:prstGeom>
            <a:solidFill>
              <a:srgbClr val="B0BFDA"/>
            </a:solidFill>
            <a:ln>
              <a:noFill/>
            </a:ln>
            <a:effectLst/>
          </p:spPr>
        </p:sp>
        <p:sp>
          <p:nvSpPr>
            <p:cNvPr id="3" name="Rectangle3"/>
            <p:cNvSpPr>
              <a:extLst>
                <a:ext uri="smNativeData">
                  <pr:smNativeData xmlns:pr="smNativeData" xmlns:p14="http://schemas.microsoft.com/office/powerpoint/2010/main" xmlns="" val="SMDATA_13_IS99XBMAAAAlAAAAZAAAAA0AAAAAAAAAAAAAAAAAAAAAA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D5DAAAQxIAACcSAACBEwAAAAAAACYAAAAIAAAA//////////8="/>
                </a:ext>
              </a:extLst>
            </p:cNvSpPr>
            <p:nvPr/>
          </p:nvSpPr>
          <p:spPr>
            <a:xfrm rot="19020000">
              <a:off x="2108835" y="2968625"/>
              <a:ext cx="842010" cy="2019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spcCol="21590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585"/>
                </a:spcAft>
                <a:defRPr sz="1400">
                  <a:solidFill>
                    <a:srgbClr val="FFFFFF"/>
                  </a:solidFill>
                  <a:latin typeface="Calibri" pitchFamily="2" charset="-18"/>
                  <a:ea typeface="Arial" pitchFamily="2" charset="-18"/>
                  <a:cs typeface="Arial" pitchFamily="2" charset="-18"/>
                </a:defRPr>
              </a:pPr>
              <a:endParaRPr/>
            </a:p>
          </p:txBody>
        </p:sp>
      </p:grpSp>
      <p:sp>
        <p:nvSpPr>
          <p:cNvPr id="15" name="Pravougaonik 7"/>
          <p:cNvSpPr>
            <a:extLst>
              <a:ext uri="smNativeData">
                <pr:smNativeData xmlns:pr="smNativeData" xmlns:p14="http://schemas.microsoft.com/office/powerpoint/2010/main" xmlns="" val="SMDATA_13_IS99XBMAAAAlAAAAZAAAAE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D8DQAACgAAABMuAAClAwAAECAAACYAAAAIAAAA//////////8="/>
              </a:ext>
            </a:extLst>
          </p:cNvSpPr>
          <p:nvPr/>
        </p:nvSpPr>
        <p:spPr>
          <a:xfrm>
            <a:off x="2273300" y="6350"/>
            <a:ext cx="5216525" cy="586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3200" b="1">
                <a:solidFill>
                  <a:srgbClr val="4075B4"/>
                </a:solidFill>
              </a:rPr>
              <a:t>Internet stranice za mlade</a:t>
            </a:r>
          </a:p>
        </p:txBody>
      </p:sp>
      <p:sp>
        <p:nvSpPr>
          <p:cNvPr id="16" name="Okvir za tekst 8"/>
          <p:cNvSpPr>
            <a:extLst>
              <a:ext uri="smNativeData">
                <pr:smNativeData xmlns:pr="smNativeData" xmlns:p14="http://schemas.microsoft.com/office/powerpoint/2010/main" xmlns="" val="SMDATA_13_IS99XBMAAAAlAAAAZAAAAE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KFQAARRUAAPojAAAaGAAAECAAACYAAAAIAAAA//////////8="/>
              </a:ext>
            </a:extLst>
          </p:cNvSpPr>
          <p:nvPr/>
        </p:nvSpPr>
        <p:spPr>
          <a:xfrm>
            <a:off x="3460750" y="3457575"/>
            <a:ext cx="23876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www.hocu.ba</a:t>
            </a:r>
          </a:p>
        </p:txBody>
      </p:sp>
      <p:pic>
        <p:nvPicPr>
          <p:cNvPr id="17" name="Slika 9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BAAAAAAAAADMzMwBk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DMzMwB/f38AgICAA8zMzADAwP8Af39/AAAAAAAAAAAAAAAAAP///wAAAAAAIQAAABgAAAAUAAAAJCIAAIEVAABONwAADiQ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122" y="3608582"/>
            <a:ext cx="3276207" cy="2252468"/>
          </a:xfrm>
          <a:prstGeom prst="rect">
            <a:avLst/>
          </a:prstGeom>
          <a:noFill/>
          <a:ln w="63500" cap="flat" cmpd="sng" algn="ctr">
            <a:solidFill>
              <a:srgbClr val="333333"/>
            </a:solidFill>
            <a:prstDash val="solid"/>
            <a:headEnd type="none"/>
            <a:tailEnd type="none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8" name="Okvir za tekst 10"/>
          <p:cNvSpPr>
            <a:extLst>
              <a:ext uri="smNativeData">
                <pr:smNativeData xmlns:pr="smNativeData" xmlns:p14="http://schemas.microsoft.com/office/powerpoint/2010/main" xmlns="" val="SMDATA_13_IS99XBMAAAAlAAAAZAAAAE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ACJAAADiQAAGc3AADjJgAAECAAACYAAAAIAAAA//////////8="/>
              </a:ext>
            </a:extLst>
          </p:cNvSpPr>
          <p:nvPr/>
        </p:nvSpPr>
        <p:spPr>
          <a:xfrm>
            <a:off x="5853430" y="5861050"/>
            <a:ext cx="315277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www.portalmladi.com</a:t>
            </a:r>
          </a:p>
        </p:txBody>
      </p:sp>
      <p:pic>
        <p:nvPicPr>
          <p:cNvPr id="19" name="Slika 1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BAAAAAAAAADMzMwBk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DMzMwB/f38AgICAA8zMzADAwP8Af39/AAAAAAAAAAAAAAAAAP///wAAAAAAIQAAABgAAAAUAAAAzAEAAIEVAAAtFwAADiQ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100" y="3575815"/>
            <a:ext cx="3357609" cy="2285235"/>
          </a:xfrm>
          <a:prstGeom prst="rect">
            <a:avLst/>
          </a:prstGeom>
          <a:noFill/>
          <a:ln w="63500" cap="flat" cmpd="sng" algn="ctr">
            <a:solidFill>
              <a:srgbClr val="333333"/>
            </a:solidFill>
            <a:prstDash val="solid"/>
            <a:headEnd type="none"/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0" name="Okvir za tekst 12"/>
          <p:cNvSpPr>
            <a:extLst>
              <a:ext uri="smNativeData">
                <pr:smNativeData xmlns:pr="smNativeData" xmlns:p14="http://schemas.microsoft.com/office/powerpoint/2010/main" xmlns="" val="SMDATA_13_IS99XBMAAAAlAAAAZAAAAE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3BAAA3yMAANoUAAC2JgAAECAAACYAAAAIAAAA//////////8="/>
              </a:ext>
            </a:extLst>
          </p:cNvSpPr>
          <p:nvPr/>
        </p:nvSpPr>
        <p:spPr>
          <a:xfrm>
            <a:off x="725805" y="5831205"/>
            <a:ext cx="266382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www.mladiinfo.eu</a:t>
            </a:r>
          </a:p>
        </p:txBody>
      </p:sp>
      <p:pic>
        <p:nvPicPr>
          <p:cNvPr id="21" name="Slika 1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BAAAAAAAAADMzMwBk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/f38ADAAAABAAAAAAAAAAAAAAAAAAAAAAAAAAHgAAAGgAAAAAAAAAAAAAAAAAAAAAAAAAAAAAABAnAAAQJwAAAAAAAAAAAAAAAAAAAAAAAAAAAAAAAAAAAAAAAAAAAAAUAAAAAAAAAMDA/wAAAAAAZAAAADIAAAAAAAAAZAAAAAAAAAB/f38ACgAAAB8AAABUAAAAfbbvBf///wEAAAAAAAAAAAAAAAAAAAAAAAAAAAAAAAAAAAAAAAAAADMzMwB/f38AgICAA8zMzADAwP8Af39/AAAAAAAAAAAAAAAAAP///wAAAAAAIQAAABgAAAAUAAAAWBEAAMMFAADnJwAAMBQ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877820" y="922638"/>
            <a:ext cx="3689985" cy="2359674"/>
          </a:xfrm>
          <a:prstGeom prst="rect">
            <a:avLst/>
          </a:prstGeom>
          <a:noFill/>
          <a:ln w="63500" cap="flat" cmpd="sng" algn="ctr">
            <a:solidFill>
              <a:srgbClr val="333333"/>
            </a:solidFill>
            <a:prstDash val="solid"/>
            <a:headEnd type="none"/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2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7e3tAP///wEAAAAAAAAAAAAAAAAAAAAAAAAAAAAAAAAAAAAAAAAAAAAAAAJ/f38AgICAA8zMzADAwP8Af39/AAAAAAAAAAAAAAAAAP///wAAAAAAIQAAABgAAAAUAAAAKjMAAEYAAAAJOAAAVgQ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BAAAAAAAAAJOz1w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B9tu8F////AQAAAAAAAAAAAAAAAAAAAAAAAAAAAAAAAAAAAAAAAAAAk7PXAH9/fwCAgIADzMzMAMDA/wB/f38AAAAAAAAAAAAAAAAAAAAAAAAAAAAhAAAAGAAAABQAAACGCQAAzgcAAF81AADMCwAAEAAAACYAAAAIAAAAffD///////8="/>
              </a:ext>
            </a:extLst>
          </p:cNvSpPr>
          <p:nvPr>
            <p:ph idx="1"/>
          </p:nvPr>
        </p:nvSpPr>
        <p:spPr>
          <a:xfrm>
            <a:off x="1548130" y="1268730"/>
            <a:ext cx="7127875" cy="648970"/>
          </a:xfrm>
          <a:noFill/>
          <a:ln w="25400" cap="flat" cmpd="sng" algn="ctr">
            <a:solidFill>
              <a:srgbClr val="93B3D7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A2D00"/>
              </a:buClr>
            </a:pP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Formu biografije i motivacionog pisma u WORD formatu možete da skinete sa </a:t>
            </a:r>
            <a:r>
              <a:rPr sz="1600" b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Ciso Banja Luka</a:t>
            </a: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“ u odjeljku(linku) Notes(beleške).</a:t>
            </a:r>
          </a:p>
        </p:txBody>
      </p:sp>
      <p:pic>
        <p:nvPicPr>
          <p:cNvPr id="5" name="Picture 3" descr="C:\Users\TRENER2\Desktop\Notes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4xwAAIQXAAAbIQAA3R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3822700"/>
            <a:ext cx="685800" cy="219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Slika 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aQoAAK0MAABCNgAA3i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474787" y="2352676"/>
            <a:ext cx="7309566" cy="43662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NAAAADAAAABAAAAAAAAAAAAAAAAAAAAAAAAAAHgAAAGgAAAAAAAAAAAAAAAAAAAAAAAAAAAAAABAnAAAQJwAAAAAAAAAAAAAAAAAAAAAAAAAAAAAAAAAAAAAAAAAAAAAUAAAAAAAAAMDA/wAAAAAAZAAAADIAAAAAAAAAZAAAAAAAAAB/f38ACgAAAB8AAABUAAAA7e3tAP///wEAAAAAAAAAAAAAAAAAAAAAAAAAAAAAAAAAAAAAAAAAAAAAAAJ/f38AgICAA8zMzADAwP8Af39/AAAAAAAAAAAAAAAAAP///wAAAAAAIQAAABgAAAAUAAAAKjMAAEYAAAAJOAAAVgQ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3C808C8-01C5-401A-9AF3-A83EECC77B0A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Ibgg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rBgAADAMAAKc1AACgBQAAEAAAACYAAAAIAAAA//////////8="/>
              </a:ext>
            </a:extLst>
          </p:cNvSpPr>
          <p:nvPr/>
        </p:nvSpPr>
        <p:spPr>
          <a:xfrm>
            <a:off x="768985" y="495300"/>
            <a:ext cx="7735253" cy="429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lvl1pPr>
          </a:lstStyle>
          <a:p>
            <a:pPr>
              <a:defRPr sz="2800"/>
            </a:pPr>
            <a:r>
              <a:rPr lang="pt-BR" sz="2800" b="1">
                <a:solidFill>
                  <a:srgbClr val="4075B4"/>
                </a:solidFill>
              </a:rPr>
              <a:t>„FACEBOOK  page“ – „CISO Banja Luka“ </a:t>
            </a:r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CdEAAAuQAAAFgvAADsBAAAEAAAACYAAAAIAAAA//////////8="/>
              </a:ext>
            </a:extLst>
          </p:cNvSpPr>
          <p:nvPr>
            <p:ph type="title" idx="4294967295"/>
          </p:nvPr>
        </p:nvSpPr>
        <p:spPr>
          <a:xfrm>
            <a:off x="2700655" y="117475"/>
            <a:ext cx="4995545" cy="682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sz="3600" b="1"/>
              <a:t> </a:t>
            </a:r>
          </a:p>
        </p:txBody>
      </p:sp>
      <p:sp>
        <p:nvSpPr>
          <p:cNvPr id="4" name="Čuvar mesta za sadržaj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BAAAAAAAAAJOz1w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9tu8F////AQAAAAAAAAAAAAAAAAAAAAAAAAAAAAAAAAAAAAAAAAAAk7PXAH9/fwCAgIADzMzMAMDA/wB/f38AAAAAAAAAAAAAAAAAAAAAAAAAAAAhAAAAGAAAABQAAABpCgAAegYAAEI2AAB4CgAAEAAAACYAAAAIAAAAffD///////8="/>
              </a:ext>
            </a:extLst>
          </p:cNvSpPr>
          <p:nvPr>
            <p:ph idx="1"/>
          </p:nvPr>
        </p:nvSpPr>
        <p:spPr>
          <a:xfrm>
            <a:off x="1692275" y="1052830"/>
            <a:ext cx="7127875" cy="648970"/>
          </a:xfrm>
          <a:noFill/>
          <a:ln w="25400" cap="flat" cmpd="sng" algn="ctr">
            <a:solidFill>
              <a:srgbClr val="93B3D7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A2D00"/>
              </a:buClr>
            </a:pPr>
            <a:r>
              <a:rPr lang="sr-Latn-RS"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Razgo</a:t>
            </a:r>
            <a:r>
              <a:rPr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vor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sa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poslodavcem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možete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da </a:t>
            </a:r>
            <a:r>
              <a:rPr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skinete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sa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„</a:t>
            </a:r>
            <a:r>
              <a:rPr sz="1600" b="1" dirty="0" err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Ciso</a:t>
            </a:r>
            <a:r>
              <a:rPr sz="1600" b="1" dirty="0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Banja Luka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“ u </a:t>
            </a:r>
            <a:r>
              <a:rPr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odjeljku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(</a:t>
            </a:r>
            <a:r>
              <a:rPr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linku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) Notes(</a:t>
            </a:r>
            <a:r>
              <a:rPr sz="1600" b="1" dirty="0" err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beleške</a:t>
            </a:r>
            <a:r>
              <a:rPr sz="1600" b="1" dirty="0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).</a:t>
            </a:r>
          </a:p>
        </p:txBody>
      </p:sp>
      <p:pic>
        <p:nvPicPr>
          <p:cNvPr id="5" name="Picture 3" descr="C:\Users\TRENER2\Desktop\Notes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4xwAAIQXAAAbIQAA3R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3822700"/>
            <a:ext cx="685800" cy="219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Slika 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FAG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vQsAAFkLAAC1NgAAwCYAABAAAAAmAAAACAAAAP//////////"/>
              </a:ext>
            </a:extLst>
          </p:cNvPicPr>
          <p:nvPr/>
        </p:nvPicPr>
        <p:blipFill>
          <a:blip r:embed="rId3"/>
          <a:srcRect t="16160"/>
          <a:stretch>
            <a:fillRect/>
          </a:stretch>
        </p:blipFill>
        <p:spPr>
          <a:xfrm>
            <a:off x="1705927" y="2064409"/>
            <a:ext cx="6985000" cy="44545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7e3tAP///wEAAAAAAAAAAAAAAAAAAAAAAAAAAAAAAAAAAAAAAAAAAAAAAAJ/f38AgICAA8zMzADAwP8Af39/AAAAAAAAAAAAAAAAAP///wAAAAAAIQAAABgAAAAUAAAAKjMAAEYAAAAJOAAAVgQ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D4EC3F8-10DB-4506-85FC-1A2E647DD704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Ibgg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rBgAADAMAAKc1AACgBQAAEAAAACYAAAAIAAAA//////////8="/>
              </a:ext>
            </a:extLst>
          </p:cNvSpPr>
          <p:nvPr/>
        </p:nvSpPr>
        <p:spPr>
          <a:xfrm>
            <a:off x="444499" y="426403"/>
            <a:ext cx="7735253" cy="429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lvl1pPr>
          </a:lstStyle>
          <a:p>
            <a:pPr>
              <a:defRPr sz="2800"/>
            </a:pPr>
            <a:r>
              <a:rPr lang="pt-BR" sz="2800" b="1">
                <a:solidFill>
                  <a:srgbClr val="4075B4"/>
                </a:solidFill>
              </a:rPr>
              <a:t>„FACEBOOK  page“ – „CISO Banja Luka“ </a:t>
            </a:r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BAAAAAAAAAJOz1w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k7PXAH9/fwAAAAADzMzMAMDA/wB/f38AAAAAAAAAAAAAAAAAAAAAAAAAAAAhAAAAGAAAABQAAABKCwAAlgUAACY3AACVCQAAEAAAACYAAAAIAAAAffD///////8="/>
              </a:ext>
            </a:extLst>
          </p:cNvSpPr>
          <p:nvPr>
            <p:ph idx="1"/>
          </p:nvPr>
        </p:nvSpPr>
        <p:spPr>
          <a:xfrm>
            <a:off x="1835150" y="908050"/>
            <a:ext cx="7129780" cy="649605"/>
          </a:xfrm>
          <a:noFill/>
          <a:ln w="25400" cap="flat" cmpd="sng" algn="ctr">
            <a:solidFill>
              <a:srgbClr val="93B3D7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A2D00"/>
              </a:buClr>
            </a:pP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Vodič za razgovor sa poslodavcem možete da skinete sa„</a:t>
            </a:r>
            <a:r>
              <a:rPr sz="1600" b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Ciso Banja Luka</a:t>
            </a: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“ u odjeljku(linku) Notes(beleške).</a:t>
            </a:r>
          </a:p>
        </p:txBody>
      </p:sp>
      <p:pic>
        <p:nvPicPr>
          <p:cNvPr id="5" name="Picture 3" descr="C:\Users\TRENER2\Desktop\Notes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4xwAAIQXAAAbIQAA3R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3822700"/>
            <a:ext cx="685800" cy="219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Slika 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6QoAAMwLAAAmNwAAtS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30045" y="2049145"/>
            <a:ext cx="7191375" cy="45370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7e3tAAAAAAEAAAAAAAAAAAAAAAAAAAAAAAAAAAAAAAAAAAAAAAAAAAAAAAJ/f38AAAAAA8zMzADAwP8Af39/AAAAAAAAAAAAAAAAAP///wAAAAAAIQAAABgAAAAUAAAAKjMAAEYAAAAJOAAAVgQ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98D3214-DF8B-4096-BB47-352DF292F884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Ibgg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rBgAADAMAAKc1AACgBQAAEAAAACYAAAAIAAAA//////////8="/>
              </a:ext>
            </a:extLst>
          </p:cNvSpPr>
          <p:nvPr/>
        </p:nvSpPr>
        <p:spPr>
          <a:xfrm>
            <a:off x="768985" y="271780"/>
            <a:ext cx="7735253" cy="429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lvl1pPr>
          </a:lstStyle>
          <a:p>
            <a:pPr>
              <a:defRPr sz="2800"/>
            </a:pPr>
            <a:r>
              <a:rPr lang="pt-BR" sz="2800" b="1">
                <a:solidFill>
                  <a:srgbClr val="4075B4"/>
                </a:solidFill>
              </a:rPr>
              <a:t>„FACEBOOK  page“ – „CISO Banja Luka“ </a:t>
            </a:r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eDAAAuQAAACsvAADsBAAAEAAAACYAAAAIAAAA//////////8="/>
              </a:ext>
            </a:extLst>
          </p:cNvSpPr>
          <p:nvPr>
            <p:ph type="title" idx="4294967295"/>
          </p:nvPr>
        </p:nvSpPr>
        <p:spPr>
          <a:xfrm>
            <a:off x="2051050" y="117475"/>
            <a:ext cx="5616575" cy="682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sz="4000" b="1"/>
              <a:t> </a:t>
            </a:r>
          </a:p>
        </p:txBody>
      </p:sp>
      <p:sp>
        <p:nvSpPr>
          <p:cNvPr id="4" name="Čuvar mesta za sadržaj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BAAAAAAAAAJOz1w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k7PXAH9/fwAAAAADzMzMAMDA/wB/f38AAAAAAAAAAAAAAAAAAAAAAAAAAAAhAAAAGAAAABQAAACCCgAAxAQAAF42AADsCQAAEAAAACYAAAAIAAAAffD///////8="/>
              </a:ext>
            </a:extLst>
          </p:cNvSpPr>
          <p:nvPr>
            <p:ph idx="1"/>
          </p:nvPr>
        </p:nvSpPr>
        <p:spPr>
          <a:xfrm>
            <a:off x="1708150" y="1012190"/>
            <a:ext cx="7129780" cy="838200"/>
          </a:xfrm>
          <a:noFill/>
          <a:ln w="25400" cap="flat" cmpd="sng" algn="ctr">
            <a:solidFill>
              <a:srgbClr val="93B3D7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A2D00"/>
              </a:buClr>
            </a:pP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Vodič za razgovor sa poslodavcem možete da skinete sa</a:t>
            </a:r>
            <a:r>
              <a:rPr sz="1600" b="1">
                <a:solidFill>
                  <a:srgbClr val="366092"/>
                </a:solidFill>
              </a:rPr>
              <a:t>  </a:t>
            </a: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„</a:t>
            </a:r>
            <a:r>
              <a:rPr sz="1600" b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Ciso Banja Luka</a:t>
            </a: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“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       u odjeljku(linku) Notes(beleške).</a:t>
            </a:r>
          </a:p>
        </p:txBody>
      </p:sp>
      <p:pic>
        <p:nvPicPr>
          <p:cNvPr id="5" name="Picture 3" descr="C:\Users\TRENER2\Desktop\Notes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AwMD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4xwAAIQXAAAbIQAA3R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3822700"/>
            <a:ext cx="685800" cy="219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Slika 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LA4AAOkKAAC3MgAAFC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303780" y="1988185"/>
            <a:ext cx="5940425" cy="474154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7e3tAAAAAAEAAAAAAAAAAAAAAAAAAAAAAAAAAAAAAAAAAAAAAAAAAAAAAAJ/f38AAAAAA8zMzADAwP8Af39/AAAAAAAAAAAAAAAAAP///wAAAAAAIQAAABgAAAAUAAAAKjMAAEYAAAAJOAAAVgQ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15808C9-A25C-4179-80A8-3B0B8B5A7B73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Ibgg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rBgAADAMAAKc1AACgBQAAEAAAACYAAAAIAAAA//////////8="/>
              </a:ext>
            </a:extLst>
          </p:cNvSpPr>
          <p:nvPr/>
        </p:nvSpPr>
        <p:spPr>
          <a:xfrm>
            <a:off x="697230" y="271780"/>
            <a:ext cx="7735253" cy="429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lvl1pPr>
          </a:lstStyle>
          <a:p>
            <a:pPr>
              <a:defRPr sz="2800"/>
            </a:pPr>
            <a:r>
              <a:rPr lang="pt-BR" sz="2800" b="1">
                <a:solidFill>
                  <a:srgbClr val="4075B4"/>
                </a:solidFill>
              </a:rPr>
              <a:t>„FACEBOOK  page“ – „CISO Banja Luka“ </a:t>
            </a:r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2AgAA0gUAAGESAAAFCgAAEAAAACYAAAAIAAAA//////////8="/>
              </a:ext>
            </a:extLst>
          </p:cNvSpPr>
          <p:nvPr>
            <p:ph type="title" idx="4294967295"/>
          </p:nvPr>
        </p:nvSpPr>
        <p:spPr>
          <a:xfrm>
            <a:off x="400050" y="946150"/>
            <a:ext cx="2587625" cy="682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t/>
            </a:r>
            <a:br/>
            <a:endParaRPr sz="2800" b="1">
              <a:solidFill>
                <a:srgbClr val="EA2D00"/>
              </a:solidFill>
            </a:endParaRPr>
          </a:p>
        </p:txBody>
      </p:sp>
      <p:sp>
        <p:nvSpPr>
          <p:cNvPr id="4" name="Čuvar mesta za sadržaj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BAAAAAAAAAJOz1w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k7PXAH9/fwAAAAADzMzMAMDA/wB/f38AAAAAAAAAAAAAAAAAAAAAAAAAAAAhAAAAGAAAABQAAADDAwAAAQ4AAPINAAA5EAAAEAAAACYAAAAIAAAAffD///////8="/>
              </a:ext>
            </a:extLst>
          </p:cNvSpPr>
          <p:nvPr>
            <p:ph idx="1"/>
          </p:nvPr>
        </p:nvSpPr>
        <p:spPr>
          <a:xfrm>
            <a:off x="611505" y="2276475"/>
            <a:ext cx="1655445" cy="360680"/>
          </a:xfrm>
          <a:noFill/>
          <a:ln w="25400" cap="flat" cmpd="sng" algn="ctr">
            <a:solidFill>
              <a:srgbClr val="93B3D7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A2D00"/>
              </a:buClr>
            </a:pP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Prva strana</a:t>
            </a:r>
          </a:p>
        </p:txBody>
      </p:sp>
      <p:pic>
        <p:nvPicPr>
          <p:cNvPr id="5" name="Slika 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1RQAACoBAACCMAAASS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86455" y="189230"/>
            <a:ext cx="4498975" cy="63595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7e3tAAAAAAEAAAAAAAAAAAAAAAAAAAAAAAAAAAAAAAAAAAAAAAAAAAAAAAJ/f38AAAAAA8zMzADAwP8Af39/AAAAAAAAAAAAAAAAAP///wAAAAAAIQAAABgAAAAUAAAAKjMAAEYAAAAJOAAAVg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2AgAA0gUAAGESAAAFCgAAEAAAACYAAAAIAAAA//////////8="/>
              </a:ext>
            </a:extLst>
          </p:cNvSpPr>
          <p:nvPr>
            <p:ph type="title" idx="4294967295"/>
          </p:nvPr>
        </p:nvSpPr>
        <p:spPr>
          <a:xfrm>
            <a:off x="400050" y="946150"/>
            <a:ext cx="2587625" cy="682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t/>
            </a:r>
            <a:br/>
            <a:endParaRPr sz="2800" b="1">
              <a:solidFill>
                <a:srgbClr val="EA2D00"/>
              </a:solidFill>
            </a:endParaRPr>
          </a:p>
        </p:txBody>
      </p:sp>
      <p:sp>
        <p:nvSpPr>
          <p:cNvPr id="4" name="Čuvar mesta za sadržaj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BAAAAAAAAAJOz1w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k7PXAH9/fwAAAAADzMzMAMDA/wB/f38AAAAAAAAAAAAAAAAAAAAAAAAAAAAhAAAAGAAAABQAAADDAwAAAQ4AAEYPAAA5EAAAEAAAACYAAAAIAAAAffD///////8="/>
              </a:ext>
            </a:extLst>
          </p:cNvSpPr>
          <p:nvPr>
            <p:ph idx="1"/>
          </p:nvPr>
        </p:nvSpPr>
        <p:spPr>
          <a:xfrm>
            <a:off x="611505" y="2276475"/>
            <a:ext cx="1871345" cy="360680"/>
          </a:xfrm>
          <a:noFill/>
          <a:ln w="25400" cap="flat" cmpd="sng" algn="ctr">
            <a:solidFill>
              <a:srgbClr val="93B3D7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A2D00"/>
              </a:buClr>
            </a:pPr>
            <a:r>
              <a:rPr sz="1600" b="1">
                <a:solidFill>
                  <a:srgbClr val="366092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Druga strana</a:t>
            </a:r>
          </a:p>
        </p:txBody>
      </p:sp>
      <p:pic>
        <p:nvPicPr>
          <p:cNvPr id="5" name="Slika 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ThQAADYBAAAPMAAAcyg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0410" y="128270"/>
            <a:ext cx="4511675" cy="63785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7e3tAAAAAAEAAAAAAAAAAAAAAAAAAAAAAAAAAAAAAAAAAAAAAAAAAAAAAAJ/f38AAAAAA8zMzADAwP8Af39/AAAAAAAAAAAAAAAAAP///wAAAAAAIQAAABgAAAAUAAAAKjMAAEYAAAAJOAAAVg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jgAAAEoAAACOAAAASgAAAAAAAAAB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1ILlg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AAAAAAAAAAAEA4AACgBQAAEAAAACYAAAAIAAAA//////////8="/>
              </a:ext>
            </a:extLst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0170" tIns="46990" rIns="90170" bIns="4699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СТАРОСНА СТРУКТУРА АКТИВНЕ ПОНУДЕ </a:t>
            </a:r>
            <a:r>
              <a:rPr dirty="0">
                <a:solidFill>
                  <a:srgbClr val="4075B4"/>
                </a:solidFill>
              </a:rPr>
              <a:t/>
            </a:r>
            <a:br>
              <a:rPr dirty="0">
                <a:solidFill>
                  <a:srgbClr val="4075B4"/>
                </a:solidFill>
              </a:rPr>
            </a:b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РАДНЕ СНАГЕ </a:t>
            </a:r>
            <a:r>
              <a:rPr lang="en-US"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31.12.2019</a:t>
            </a: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. ГОДИНЕ</a:t>
            </a:r>
          </a:p>
        </p:txBody>
      </p:sp>
      <p:graphicFrame>
        <p:nvGraphicFramePr>
          <p:cNvPr id="3" name="Table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11525"/>
              </p:ext>
            </p:extLst>
          </p:nvPr>
        </p:nvGraphicFramePr>
        <p:xfrm>
          <a:off x="101600" y="1263650"/>
          <a:ext cx="9010650" cy="54521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 dirty="0" err="1"/>
                        <a:t>Старосна</a:t>
                      </a:r>
                      <a:r>
                        <a:rPr sz="1200" b="1" dirty="0"/>
                        <a:t>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/>
                        <a:t>Бања Лука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/>
                        <a:t>Бијељина</a:t>
                      </a:r>
                      <a:endParaRPr sz="1200" b="1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/>
                        <a:t>Зворник</a:t>
                      </a:r>
                      <a:endParaRPr sz="1200" b="1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/>
                        <a:t>Добој</a:t>
                      </a:r>
                      <a:endParaRPr sz="1200" b="1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/>
                        <a:t>Приједор</a:t>
                      </a:r>
                      <a:endParaRPr sz="1200" b="1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/>
                        <a:t>И.Сарајево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/>
                        <a:t>Требиње</a:t>
                      </a:r>
                      <a:endParaRPr sz="1200" b="1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 dirty="0" err="1"/>
                        <a:t>Укупно</a:t>
                      </a:r>
                      <a:endParaRPr sz="1200" b="1" dirty="0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4="http://schemas.microsoft.com/office/powerpoint/2010/main" dt="1551707937" type="min" val="19558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 b="1" dirty="0" err="1"/>
                        <a:t>структура</a:t>
                      </a:r>
                      <a:endParaRPr sz="1200" b="1" dirty="0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r="smNativeData" xmlns="" xmlns:p14="http://schemas.microsoft.com/office/powerpoint/2010/main" dt="1551707937" type="min" val="19367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15 - 18 год.</a:t>
                      </a: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r="smNativeData" xmlns="" xmlns:p14="http://schemas.microsoft.com/office/powerpoint/2010/main" dt="1551707937" type="min" val="381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18 - 20 год.</a:t>
                      </a: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2523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r="smNativeData" xmlns="" xmlns:p14="http://schemas.microsoft.com/office/powerpoint/2010/main" dt="1551707937" type="min" val="381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20 - 24  год</a:t>
                      </a: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1475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6944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r="smNativeData" xmlns="" xmlns:p14="http://schemas.microsoft.com/office/powerpoint/2010/main" dt="1551707937" type="min" val="38227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24 -27  год.</a:t>
                      </a: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6385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r="smNativeData" xmlns="" xmlns:p14="http://schemas.microsoft.com/office/powerpoint/2010/main" dt="1551707937" type="min" val="381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27 - 30 год.</a:t>
                      </a: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6271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r="smNativeData" xmlns="" xmlns:p14="http://schemas.microsoft.com/office/powerpoint/2010/main" dt="1551707937" type="min" val="381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30 - 35 год.</a:t>
                      </a:r>
                      <a:endParaRPr sz="12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2442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1394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1492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10154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  <a:ext uri="smNativeData">
                    <pr:rowheight xmlns:pr="smNativeData" xmlns="" xmlns:p14="http://schemas.microsoft.com/office/powerpoint/2010/main" dt="1551707937" type="min" val="381000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35 - 40 год.</a:t>
                      </a:r>
                      <a:endParaRPr sz="12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1463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9641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  <a:ext uri="smNativeData">
                    <pr:rowheight xmlns:pr="smNativeData" xmlns="" xmlns:p14="http://schemas.microsoft.com/office/powerpoint/2010/main" dt="1551707937" type="min" val="382905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40 - 45 год.</a:t>
                      </a:r>
                      <a:endParaRPr sz="12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2447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1315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1242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9806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  <a:ext uri="smNativeData">
                    <pr:rowheight xmlns:pr="smNativeData" xmlns="" xmlns:p14="http://schemas.microsoft.com/office/powerpoint/2010/main" dt="1551707937" type="min" val="379095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45 - 50 год.</a:t>
                      </a:r>
                      <a:endParaRPr sz="12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2452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1327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9416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  <a:ext uri="smNativeData">
                    <pr:rowheight xmlns:pr="smNativeData" xmlns="" xmlns:p14="http://schemas.microsoft.com/office/powerpoint/2010/main" dt="1551707937" type="min" val="3829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50 - 55 год.</a:t>
                      </a:r>
                      <a:endParaRPr sz="12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2830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1334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10440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  <a:ext uri="smNativeData">
                    <pr:rowheight xmlns:pr="smNativeData" xmlns="" xmlns:p14="http://schemas.microsoft.com/office/powerpoint/2010/main" dt="1551707937" type="min" val="381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55 - 60 год.</a:t>
                      </a:r>
                      <a:endParaRPr sz="12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2691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1481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9576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  <a:ext uri="smNativeData">
                    <pr:rowheight xmlns:pr="smNativeData" xmlns="" xmlns:p14="http://schemas.microsoft.com/office/powerpoint/2010/main" dt="1551707937" type="min" val="381000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200"/>
                        <a:t>Од 60 - 65 год.</a:t>
                      </a:r>
                      <a:endParaRPr sz="12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5830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  <a:ext uri="smNativeData">
                    <pr:rowheight xmlns:pr="smNativeData" xmlns="" xmlns:p14="http://schemas.microsoft.com/office/powerpoint/2010/main" dt="1551707937" type="min" val="38227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r-Cyrl-CS" sz="1200" dirty="0"/>
                        <a:t>У 65-ој години</a:t>
                      </a:r>
                      <a:endParaRPr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  <a:ext uri="smNativeData">
                    <pr:rowheight xmlns:pr="smNativeData" xmlns="" xmlns:p14="http://schemas.microsoft.com/office/powerpoint/2010/main" dt="1551707937" type="min" val="19367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r-Cyrl-CS" sz="1200" dirty="0"/>
                        <a:t>УКУПНО:</a:t>
                      </a:r>
                      <a:endParaRPr lang="sr-Cyrl-C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22374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11941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9710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14848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7728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10271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10165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87037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  <a:ext uri="smNativeData">
                    <pr:rowheight xmlns:pr="smNativeData" xmlns="" xmlns:p14="http://schemas.microsoft.com/office/powerpoint/2010/main" dt="1551707937" type="min" val="2190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jgAAAEoAAACOAAAASgAAAAAAAAAB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G39f8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AAAAAAAAAAAEA4AACgBQAAEAAAACYAAAAIAAAA//////////8="/>
              </a:ext>
            </a:extLst>
          </p:cNvSpPr>
          <p:nvPr>
            <p:ph type="title" idx="4294967295"/>
          </p:nvPr>
        </p:nvSpPr>
        <p:spPr>
          <a:xfrm>
            <a:off x="0" y="7493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0170" tIns="46990" rIns="90170" bIns="4699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СТАЊЕ НА ЕВИДЕНЦИЈИ И БРОЈ ЗАПОСЛЕНИХ </a:t>
            </a:r>
            <a:r>
              <a:rPr dirty="0">
                <a:solidFill>
                  <a:srgbClr val="4075B4"/>
                </a:solidFill>
              </a:rPr>
              <a:t/>
            </a:r>
            <a:br>
              <a:rPr dirty="0">
                <a:solidFill>
                  <a:srgbClr val="4075B4"/>
                </a:solidFill>
              </a:rPr>
            </a:b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ФИЛИЈАЛА </a:t>
            </a:r>
            <a:r>
              <a:rPr sz="2400" b="1" dirty="0" err="1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Бања</a:t>
            </a: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2400" b="1" dirty="0" err="1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Лука</a:t>
            </a:r>
            <a:endParaRPr sz="2400" b="1" dirty="0">
              <a:solidFill>
                <a:srgbClr val="4075B4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graphicFrame>
        <p:nvGraphicFramePr>
          <p:cNvPr id="3" name="Table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09969"/>
              </p:ext>
            </p:extLst>
          </p:nvPr>
        </p:nvGraphicFramePr>
        <p:xfrm>
          <a:off x="109855" y="1174750"/>
          <a:ext cx="4385945" cy="54889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РБ</a:t>
                      </a:r>
                      <a:endParaRPr sz="1400" b="1" i="1" dirty="0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СТЕПЕН СТРУЧНЕ СПРЕМЕ</a:t>
                      </a:r>
                      <a:endParaRPr sz="1400" b="1" i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 err="1"/>
                        <a:t>Бр</a:t>
                      </a:r>
                      <a:r>
                        <a:rPr sz="1400" b="1" dirty="0"/>
                        <a:t>.                         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 err="1"/>
                        <a:t>евидентираних</a:t>
                      </a:r>
                      <a:r>
                        <a:rPr sz="1400" b="1" dirty="0"/>
                        <a:t>                      </a:t>
                      </a:r>
                      <a:r>
                        <a:rPr sz="1400" b="1" dirty="0" err="1"/>
                        <a:t>незапослених</a:t>
                      </a:r>
                      <a:r>
                        <a:rPr sz="1400" b="1" dirty="0"/>
                        <a:t>                      </a:t>
                      </a:r>
                      <a:r>
                        <a:rPr sz="1400" b="1" dirty="0" err="1"/>
                        <a:t>лица</a:t>
                      </a:r>
                      <a:r>
                        <a:rPr sz="1400" b="1" dirty="0"/>
                        <a:t> </a:t>
                      </a:r>
                      <a:r>
                        <a:rPr sz="1400" b="1" dirty="0" err="1"/>
                        <a:t>на</a:t>
                      </a:r>
                      <a:r>
                        <a:rPr sz="1400" b="1" dirty="0"/>
                        <a:t> </a:t>
                      </a:r>
                      <a:r>
                        <a:rPr lang="en-US" sz="1400" b="1" dirty="0"/>
                        <a:t>31.12.2019</a:t>
                      </a:r>
                      <a:endParaRPr sz="1400" b="1" i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4="http://schemas.microsoft.com/office/powerpoint/2010/main" dt="1551707937" type="min" val="11557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dirty="0"/>
                        <a:t>1</a:t>
                      </a:r>
                      <a:endParaRPr sz="1400" b="1" i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НК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4426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r="smNativeData" xmlns="" xmlns:p14="http://schemas.microsoft.com/office/powerpoint/2010/main" dt="1551707937" type="min" val="42545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2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ПК-НСС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r="smNativeData" xmlns="" xmlns:p14="http://schemas.microsoft.com/office/powerpoint/2010/main" dt="1551707937" type="min" val="42862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3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КВ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7375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r="smNativeData" xmlns="" xmlns:p14="http://schemas.microsoft.com/office/powerpoint/2010/main" dt="1551707937" type="min" val="425450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4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ССС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6583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r="smNativeData" xmlns="" xmlns:p14="http://schemas.microsoft.com/office/powerpoint/2010/main" dt="1551707937" type="min" val="42735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5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ВКВ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r="smNativeData" xmlns="" xmlns:p14="http://schemas.microsoft.com/office/powerpoint/2010/main" dt="1551707937" type="min" val="42545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6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ВШС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r="smNativeData" xmlns="" xmlns:p14="http://schemas.microsoft.com/office/powerpoint/2010/main" dt="1551707937" type="min" val="42862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7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>
                          <a:effectLst/>
                        </a:rPr>
                        <a:t>ВСС</a:t>
                      </a:r>
                      <a:endParaRPr lang="sr-Cyrl-C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3118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  <a:ext uri="smNativeData">
                    <pr:rowheight xmlns:pr="smNativeData" xmlns="" xmlns:p14="http://schemas.microsoft.com/office/powerpoint/2010/main" dt="1551707937" type="min" val="425450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itchFamily="2" charset="-18"/>
                          <a:ea typeface="Calibri" pitchFamily="2" charset="-18"/>
                          <a:cs typeface="Calibri" pitchFamily="2" charset="-18"/>
                        </a:defRPr>
                      </a:pPr>
                      <a:r>
                        <a:rPr lang="sr-Cyrl-CS" sz="1400" dirty="0"/>
                        <a:t>8</a:t>
                      </a:r>
                      <a:endParaRPr lang="sr-Cyrl-CS" sz="14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МАСТЕРИ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sr-Cyrl-CS" sz="1600" u="none" strike="noStrike" dirty="0">
                          <a:effectLst/>
                        </a:rPr>
                        <a:t>И</a:t>
                      </a:r>
                      <a:r>
                        <a:rPr lang="sr-Cyrl-CS" sz="1600" u="none" strike="noStrike" baseline="0" dirty="0">
                          <a:effectLst/>
                        </a:rPr>
                        <a:t> МАГИСТРИ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166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  <a:ext uri="smNativeData">
                    <pr:rowheight xmlns:pr="smNativeData" xmlns="" xmlns:p14="http://schemas.microsoft.com/office/powerpoint/2010/main" dt="1551707937" type="min" val="44894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itchFamily="2" charset="-18"/>
                          <a:ea typeface="Calibri" pitchFamily="2" charset="-18"/>
                          <a:cs typeface="Calibri" pitchFamily="2" charset="-18"/>
                        </a:defRPr>
                      </a:pPr>
                      <a:r>
                        <a:rPr lang="sr-Cyrl-CS" sz="1400" dirty="0"/>
                        <a:t>9</a:t>
                      </a:r>
                      <a:endParaRPr sz="14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ДОКТОРИ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  <a:ext uri="smNativeData">
                    <pr:rowheight xmlns:pr="smNativeData" xmlns="" xmlns:p14="http://schemas.microsoft.com/office/powerpoint/2010/main" dt="1551707937" type="min" val="44894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2" charset="-18"/>
                          <a:ea typeface="Arial" pitchFamily="2" charset="-18"/>
                          <a:cs typeface="Arial" pitchFamily="2" charset="-18"/>
                        </a:defRPr>
                      </a:pP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1" i="1" u="none" strike="noStrike">
                          <a:solidFill>
                            <a:schemeClr val="tx1"/>
                          </a:solidFill>
                          <a:effectLst/>
                          <a:latin typeface="Arial" pitchFamily="2" charset="-18"/>
                          <a:ea typeface="Arial" pitchFamily="2" charset="-18"/>
                          <a:cs typeface="Arial" pitchFamily="2" charset="-18"/>
                        </a:defRPr>
                      </a:pPr>
                      <a:r>
                        <a:rPr lang="sr-Cyrl-CS" dirty="0"/>
                        <a:t>УКУПНО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2237</a:t>
                      </a:r>
                      <a:r>
                        <a:rPr lang="sr-Cyrl-C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  <a:ext uri="smNativeData">
                    <pr:rowheight xmlns:pr="smNativeData" xmlns="" xmlns:p14="http://schemas.microsoft.com/office/powerpoint/2010/main" dt="1551707937" type="min" val="448945"/>
                  </a:ext>
                </a:extLst>
              </a:tr>
            </a:tbl>
          </a:graphicData>
        </a:graphic>
      </p:graphicFrame>
      <p:graphicFrame>
        <p:nvGraphicFramePr>
          <p:cNvPr id="4" name="Table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29717"/>
              </p:ext>
            </p:extLst>
          </p:nvPr>
        </p:nvGraphicFramePr>
        <p:xfrm>
          <a:off x="4650105" y="1174750"/>
          <a:ext cx="4391025" cy="54673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523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2" charset="-18"/>
                          <a:ea typeface="Arial" pitchFamily="2" charset="-18"/>
                          <a:cs typeface="Arial" pitchFamily="2" charset="-18"/>
                        </a:defRPr>
                      </a:pP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СТЕПЕН СТРУЧНЕ СПРЕМЕ</a:t>
                      </a:r>
                      <a:endParaRPr sz="1400" b="1" i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БРОЈ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ЗАПОСЛЕНИХ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у 201</a:t>
                      </a:r>
                      <a:r>
                        <a:rPr lang="en-US" sz="1400" b="1" dirty="0"/>
                        <a:t>9</a:t>
                      </a:r>
                      <a:r>
                        <a:rPr sz="1400" b="1" dirty="0"/>
                        <a:t>-тој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 err="1"/>
                        <a:t>години</a:t>
                      </a:r>
                      <a:endParaRPr sz="14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4="http://schemas.microsoft.com/office/powerpoint/2010/main" dt="1551707937" type="min" val="1205230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dirty="0"/>
                        <a:t>1</a:t>
                      </a:r>
                      <a:endParaRPr sz="1400" b="1" i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НК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1993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r="smNativeData" xmlns="" xmlns:p14="http://schemas.microsoft.com/office/powerpoint/2010/main" dt="1551707937" type="min" val="42989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2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ПК-НСС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r="smNativeData" xmlns="" xmlns:p14="http://schemas.microsoft.com/office/powerpoint/2010/main" dt="1551707937" type="min" val="41275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3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КВ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5045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r="smNativeData" xmlns="" xmlns:p14="http://schemas.microsoft.com/office/powerpoint/2010/main" dt="1551707937" type="min" val="41275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4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ССС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5762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r="smNativeData" xmlns="" xmlns:p14="http://schemas.microsoft.com/office/powerpoint/2010/main" dt="1551707937" type="min" val="443230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5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ВКВ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r="smNativeData" xmlns="" xmlns:p14="http://schemas.microsoft.com/office/powerpoint/2010/main" dt="1551707937" type="min" val="41084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6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ВШС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r="smNativeData" xmlns="" xmlns:p14="http://schemas.microsoft.com/office/powerpoint/2010/main" dt="1551707937" type="min" val="431800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7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>
                          <a:effectLst/>
                        </a:rPr>
                        <a:t>ВСС</a:t>
                      </a:r>
                      <a:endParaRPr lang="sr-Cyrl-C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  <a:ext uri="smNativeData">
                    <pr:rowheight xmlns:pr="smNativeData" xmlns="" xmlns:p14="http://schemas.microsoft.com/office/powerpoint/2010/main" dt="1551707937" type="min" val="41465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itchFamily="2" charset="-18"/>
                          <a:ea typeface="Calibri" pitchFamily="2" charset="-18"/>
                          <a:cs typeface="Calibri" pitchFamily="2" charset="-18"/>
                        </a:defRPr>
                      </a:pPr>
                      <a:r>
                        <a:rPr lang="sr-Cyrl-CS" sz="1400" dirty="0"/>
                        <a:t>8</a:t>
                      </a:r>
                      <a:endParaRPr lang="sr-Cyrl-CS" sz="14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МАСТЕРИ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sr-Cyrl-CS" sz="1600" u="none" strike="noStrike" dirty="0">
                          <a:effectLst/>
                        </a:rPr>
                        <a:t>И</a:t>
                      </a:r>
                      <a:r>
                        <a:rPr lang="sr-Cyrl-CS" sz="1600" u="none" strike="noStrike" baseline="0" dirty="0">
                          <a:effectLst/>
                        </a:rPr>
                        <a:t> МАГИСТРИ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187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  <a:ext uri="smNativeData">
                    <pr:rowheight xmlns:pr="smNativeData" xmlns="" xmlns:p14="http://schemas.microsoft.com/office/powerpoint/2010/main" dt="1551707937" type="min" val="40957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itchFamily="2" charset="-18"/>
                          <a:ea typeface="Calibri" pitchFamily="2" charset="-18"/>
                          <a:cs typeface="Calibri" pitchFamily="2" charset="-18"/>
                        </a:defRPr>
                      </a:pPr>
                      <a:r>
                        <a:rPr lang="sr-Cyrl-CS" sz="1400" dirty="0"/>
                        <a:t>9</a:t>
                      </a:r>
                      <a:endParaRPr sz="14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600" u="none" strike="noStrike" dirty="0">
                          <a:effectLst/>
                        </a:rPr>
                        <a:t>ДОКТОРИ</a:t>
                      </a:r>
                      <a:endParaRPr lang="sr-Cyrl-C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  <a:ext uri="smNativeData">
                    <pr:rowheight xmlns:pr="smNativeData" xmlns="" xmlns:p14="http://schemas.microsoft.com/office/powerpoint/2010/main" dt="1551707937" type="min" val="41275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2" charset="-18"/>
                          <a:ea typeface="Arial" pitchFamily="2" charset="-18"/>
                          <a:cs typeface="Arial" pitchFamily="2" charset="-18"/>
                        </a:defRPr>
                      </a:pP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1" i="1" u="none" strike="noStrike">
                          <a:solidFill>
                            <a:schemeClr val="tx1"/>
                          </a:solidFill>
                          <a:effectLst/>
                          <a:latin typeface="Arial" pitchFamily="2" charset="-18"/>
                          <a:ea typeface="Arial" pitchFamily="2" charset="-18"/>
                          <a:cs typeface="Arial" pitchFamily="2" charset="-18"/>
                        </a:defRPr>
                      </a:pPr>
                      <a:r>
                        <a:rPr lang="sr-Cyrl-CS" dirty="0"/>
                        <a:t>УКУПНО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16117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  <a:ext uri="smNativeData">
                    <pr:rowheight xmlns:pr="smNativeData" xmlns="" xmlns:p14="http://schemas.microsoft.com/office/powerpoint/2010/main" dt="1551707937" type="min" val="48387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DQAgAALAEAAHA1AADCBAAAEAAAACYAAAAIAAAA//////////8="/>
              </a:ext>
            </a:extLst>
          </p:cNvSpPr>
          <p:nvPr>
            <p:ph type="title" idx="4294967295"/>
          </p:nvPr>
        </p:nvSpPr>
        <p:spPr>
          <a:xfrm>
            <a:off x="457200" y="190500"/>
            <a:ext cx="8229600" cy="5829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СТАЊЕ НА ЕВИДЕНЦИЈИ И БРОЈ ЗАПОСЛЕНИХ </a:t>
            </a:r>
            <a:r>
              <a:rPr dirty="0">
                <a:solidFill>
                  <a:srgbClr val="4075B4"/>
                </a:solidFill>
              </a:rPr>
              <a:t/>
            </a:r>
            <a:br>
              <a:rPr dirty="0">
                <a:solidFill>
                  <a:srgbClr val="4075B4"/>
                </a:solidFill>
              </a:rPr>
            </a:b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ФИЛИЈАЛА </a:t>
            </a:r>
            <a:r>
              <a:rPr sz="2400" b="1" dirty="0" err="1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Бања</a:t>
            </a: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2400" b="1" dirty="0" err="1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Лука</a:t>
            </a:r>
            <a:endParaRPr sz="2400" b="1" dirty="0">
              <a:solidFill>
                <a:srgbClr val="4075B4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graphicFrame>
        <p:nvGraphicFramePr>
          <p:cNvPr id="3" name="Table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28237"/>
              </p:ext>
            </p:extLst>
          </p:nvPr>
        </p:nvGraphicFramePr>
        <p:xfrm>
          <a:off x="109855" y="1174750"/>
          <a:ext cx="4385945" cy="37369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РБ</a:t>
                      </a:r>
                      <a:endParaRPr sz="1400" b="1" i="1" dirty="0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СТАРОСНА СТРУКТУРА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 err="1"/>
                        <a:t>Бр</a:t>
                      </a:r>
                      <a:r>
                        <a:rPr sz="1400" b="1" dirty="0"/>
                        <a:t>.                        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 </a:t>
                      </a:r>
                      <a:r>
                        <a:rPr sz="1400" b="1" dirty="0" err="1"/>
                        <a:t>евидентираних</a:t>
                      </a:r>
                      <a:r>
                        <a:rPr sz="1400" b="1" dirty="0"/>
                        <a:t>                      </a:t>
                      </a:r>
                      <a:r>
                        <a:rPr sz="1400" b="1" dirty="0" err="1"/>
                        <a:t>незапослених</a:t>
                      </a:r>
                      <a:r>
                        <a:rPr sz="1400" b="1" dirty="0"/>
                        <a:t>                      </a:t>
                      </a:r>
                      <a:r>
                        <a:rPr sz="1400" b="1" dirty="0" err="1"/>
                        <a:t>лица</a:t>
                      </a:r>
                      <a:r>
                        <a:rPr sz="1400" b="1" dirty="0"/>
                        <a:t> </a:t>
                      </a:r>
                      <a:r>
                        <a:rPr sz="1400" b="1" dirty="0" err="1"/>
                        <a:t>на</a:t>
                      </a:r>
                      <a:r>
                        <a:rPr sz="1400" b="1" dirty="0"/>
                        <a:t> </a:t>
                      </a:r>
                      <a:r>
                        <a:rPr lang="en-US" sz="1400" b="1" dirty="0"/>
                        <a:t>31.12.2019</a:t>
                      </a:r>
                      <a:endParaRPr sz="14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4="http://schemas.microsoft.com/office/powerpoint/2010/main" dt="1551707937" type="min" val="11557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1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 До 30 година 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5434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r="smNativeData" xmlns="" xmlns:p14="http://schemas.microsoft.com/office/powerpoint/2010/main" dt="1551707937" type="min" val="42545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2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dirty="0"/>
                        <a:t> </a:t>
                      </a:r>
                      <a:r>
                        <a:rPr sz="1400" dirty="0" err="1"/>
                        <a:t>Од</a:t>
                      </a:r>
                      <a:r>
                        <a:rPr sz="1400" dirty="0"/>
                        <a:t> 30 - 40 </a:t>
                      </a:r>
                      <a:r>
                        <a:rPr sz="1400" dirty="0" err="1"/>
                        <a:t>година</a:t>
                      </a:r>
                      <a:r>
                        <a:rPr sz="1400" dirty="0"/>
                        <a:t>              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4822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r="smNativeData" xmlns="" xmlns:p14="http://schemas.microsoft.com/office/powerpoint/2010/main" dt="1551707937" type="min" val="42862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3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 Од 40 - 50 година              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4899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r="smNativeData" xmlns="" xmlns:p14="http://schemas.microsoft.com/office/powerpoint/2010/main" dt="1551707937" type="min" val="425450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4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 Од 50 - 60 година              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5521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r="smNativeData" xmlns="" xmlns:p14="http://schemas.microsoft.com/office/powerpoint/2010/main" dt="1551707937" type="min" val="42735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5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 Од 60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1698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r="smNativeData" xmlns="" xmlns:p14="http://schemas.microsoft.com/office/powerpoint/2010/main" dt="1551707937" type="min" val="425450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itchFamily="2" charset="-18"/>
                          <a:ea typeface="Calibri" pitchFamily="2" charset="-18"/>
                          <a:cs typeface="Calibri" pitchFamily="2" charset="-18"/>
                        </a:defRPr>
                      </a:pP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/>
                        <a:t>  У К У П Н О     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CS" sz="1400" b="1" u="none" strike="noStrike" dirty="0">
                          <a:effectLst/>
                        </a:rPr>
                        <a:t>22374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r="smNativeData" xmlns="" xmlns:p14="http://schemas.microsoft.com/office/powerpoint/2010/main" dt="1551707937" type="min" val="448945"/>
                  </a:ext>
                </a:extLst>
              </a:tr>
            </a:tbl>
          </a:graphicData>
        </a:graphic>
      </p:graphicFrame>
      <p:graphicFrame>
        <p:nvGraphicFramePr>
          <p:cNvPr id="4" name="Table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77895"/>
              </p:ext>
            </p:extLst>
          </p:nvPr>
        </p:nvGraphicFramePr>
        <p:xfrm>
          <a:off x="4648200" y="1174750"/>
          <a:ext cx="4391025" cy="37814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02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РБ</a:t>
                      </a:r>
                      <a:endParaRPr sz="1400" b="1" i="1" dirty="0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СТАРОСНА СТРУКТУРА</a:t>
                      </a:r>
                      <a:endParaRPr sz="1400" b="1" i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БРОЈ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ЗАПОСЛЕНИХ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у 201</a:t>
                      </a:r>
                      <a:r>
                        <a:rPr lang="sr-Latn-CS" sz="1400" b="1" dirty="0"/>
                        <a:t>9</a:t>
                      </a:r>
                      <a:r>
                        <a:rPr sz="1400" b="1" dirty="0"/>
                        <a:t>-</a:t>
                      </a:r>
                      <a:r>
                        <a:rPr sz="1400" b="1" dirty="0" err="1"/>
                        <a:t>тој</a:t>
                      </a:r>
                      <a:r>
                        <a:rPr sz="1400" b="1" dirty="0"/>
                        <a:t>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 err="1"/>
                        <a:t>години</a:t>
                      </a:r>
                      <a:endParaRPr sz="14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4="http://schemas.microsoft.com/office/powerpoint/2010/main" dt="1551707937" type="min" val="1216025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1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 До 30 година 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6703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r="smNativeData" xmlns="" xmlns:p14="http://schemas.microsoft.com/office/powerpoint/2010/main" dt="1551707937" type="min" val="433705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2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 Од 30 - 40 година              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4216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r="smNativeData" xmlns="" xmlns:p14="http://schemas.microsoft.com/office/powerpoint/2010/main" dt="1551707937" type="min" val="417195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3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dirty="0"/>
                        <a:t> </a:t>
                      </a:r>
                      <a:r>
                        <a:rPr sz="1400" dirty="0" err="1"/>
                        <a:t>Од</a:t>
                      </a:r>
                      <a:r>
                        <a:rPr sz="1400" dirty="0"/>
                        <a:t> 40 - 50 </a:t>
                      </a:r>
                      <a:r>
                        <a:rPr sz="1400" dirty="0" err="1"/>
                        <a:t>година</a:t>
                      </a:r>
                      <a:r>
                        <a:rPr sz="1400" dirty="0"/>
                        <a:t>              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r="smNativeData" xmlns="" xmlns:p14="http://schemas.microsoft.com/office/powerpoint/2010/main" dt="1551707937" type="min" val="41592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4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 Од 50 - 60 година              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1862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r="smNativeData" xmlns="" xmlns:p14="http://schemas.microsoft.com/office/powerpoint/2010/main" dt="1551707937" type="min" val="447675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5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 Од 60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r="smNativeData" xmlns="" xmlns:p14="http://schemas.microsoft.com/office/powerpoint/2010/main" dt="1551707937" type="min" val="41465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6</a:t>
                      </a:r>
                      <a:endParaRPr sz="1400" b="1" i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/>
                        <a:t>  У К У П Н О     </a:t>
                      </a:r>
                      <a:endParaRPr sz="1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16117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r="smNativeData" xmlns="" xmlns:p14="http://schemas.microsoft.com/office/powerpoint/2010/main" dt="1551707937" type="min" val="43624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M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AAAAAAeAAAAHA1AADEBAAAEAAAACYAAAAIAAAA//////////8="/>
              </a:ext>
            </a:extLst>
          </p:cNvSpPr>
          <p:nvPr>
            <p:ph type="title" idx="4294967295"/>
          </p:nvPr>
        </p:nvSpPr>
        <p:spPr>
          <a:xfrm>
            <a:off x="0" y="76200"/>
            <a:ext cx="8686800" cy="698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НАЈБРОЈНИЈА ЗАНИМАЊА У VII СТЕПЕНУ СТРУЧНЕ СПРЕМЕ   - </a:t>
            </a:r>
            <a:r>
              <a:rPr dirty="0">
                <a:solidFill>
                  <a:srgbClr val="4075B4"/>
                </a:solidFill>
              </a:rPr>
              <a:t/>
            </a:r>
            <a:br>
              <a:rPr dirty="0">
                <a:solidFill>
                  <a:srgbClr val="4075B4"/>
                </a:solidFill>
              </a:rPr>
            </a:b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ВСС 240-бодова </a:t>
            </a:r>
            <a:r>
              <a:rPr sz="2400" b="1" dirty="0" err="1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Филијала</a:t>
            </a: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2400" b="1" dirty="0" err="1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Бања</a:t>
            </a:r>
            <a:r>
              <a:rPr sz="2400" b="1" dirty="0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r>
              <a:rPr sz="2400" b="1" dirty="0" err="1">
                <a:solidFill>
                  <a:srgbClr val="4075B4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Лука</a:t>
            </a:r>
            <a:endParaRPr sz="2400" b="1" dirty="0">
              <a:solidFill>
                <a:srgbClr val="4075B4"/>
              </a:solidFill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graphicFrame>
        <p:nvGraphicFramePr>
          <p:cNvPr id="3" name="Table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03492"/>
              </p:ext>
            </p:extLst>
          </p:nvPr>
        </p:nvGraphicFramePr>
        <p:xfrm>
          <a:off x="109855" y="1174750"/>
          <a:ext cx="4385945" cy="54832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173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РБ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ВСС 240 -</a:t>
                      </a:r>
                      <a:r>
                        <a:rPr sz="1400" b="1" dirty="0" err="1"/>
                        <a:t>бодова</a:t>
                      </a:r>
                      <a:endParaRPr sz="1400" b="1" dirty="0"/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VI </a:t>
                      </a:r>
                      <a:r>
                        <a:rPr sz="1400" b="1" dirty="0" err="1"/>
                        <a:t>степен</a:t>
                      </a:r>
                      <a:r>
                        <a:rPr sz="1400" b="1" dirty="0"/>
                        <a:t> </a:t>
                      </a:r>
                      <a:r>
                        <a:rPr sz="1400" b="1" dirty="0" err="1"/>
                        <a:t>стручне</a:t>
                      </a:r>
                      <a:r>
                        <a:rPr sz="1400" b="1" dirty="0"/>
                        <a:t>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 err="1"/>
                        <a:t>спреме</a:t>
                      </a:r>
                      <a:endParaRPr sz="1400" b="1" dirty="0"/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2" charset="-18"/>
                          <a:ea typeface="Calibri" pitchFamily="2" charset="-18"/>
                          <a:cs typeface="Calibri" pitchFamily="2" charset="-18"/>
                        </a:defRPr>
                      </a:pPr>
                      <a:endParaRPr sz="14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 err="1"/>
                        <a:t>Бр</a:t>
                      </a:r>
                      <a:r>
                        <a:rPr sz="1400" b="1" dirty="0"/>
                        <a:t>.                         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 err="1"/>
                        <a:t>евидентираних</a:t>
                      </a:r>
                      <a:r>
                        <a:rPr sz="1400" b="1" dirty="0"/>
                        <a:t>                      </a:t>
                      </a:r>
                      <a:r>
                        <a:rPr sz="1400" b="1" dirty="0" err="1"/>
                        <a:t>незапослених</a:t>
                      </a:r>
                      <a:r>
                        <a:rPr sz="1400" b="1" dirty="0"/>
                        <a:t>                      </a:t>
                      </a:r>
                      <a:r>
                        <a:rPr sz="1400" b="1" dirty="0" err="1"/>
                        <a:t>лица</a:t>
                      </a:r>
                      <a:r>
                        <a:rPr sz="1400" b="1" dirty="0"/>
                        <a:t> </a:t>
                      </a:r>
                      <a:r>
                        <a:rPr sz="1400" b="1" dirty="0" err="1"/>
                        <a:t>на</a:t>
                      </a:r>
                      <a:r>
                        <a:rPr sz="1400" b="1" dirty="0"/>
                        <a:t> </a:t>
                      </a:r>
                      <a:r>
                        <a:rPr lang="en-US" sz="1400" b="1" dirty="0"/>
                        <a:t>31.12.2019</a:t>
                      </a:r>
                      <a:endParaRPr sz="14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4="http://schemas.microsoft.com/office/powerpoint/2010/main" dt="1551707937" type="min" val="114173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1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Дипломирани економист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r="smNativeData" xmlns="" xmlns:p14="http://schemas.microsoft.com/office/powerpoint/2010/main" dt="1551707937" type="min" val="42545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2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Дипломирани правник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r="smNativeData" xmlns="" xmlns:p14="http://schemas.microsoft.com/office/powerpoint/2010/main" dt="1551707937" type="min" val="428625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3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Професор разредне наставе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r="smNativeData" xmlns="" xmlns:p14="http://schemas.microsoft.com/office/powerpoint/2010/main" dt="1551707937" type="min" val="439420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4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Дипломирани економиста менаџер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r="smNativeData" xmlns="" xmlns:p14="http://schemas.microsoft.com/office/powerpoint/2010/main" dt="1551707937" type="min" val="43942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5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>
                          <a:effectLst/>
                        </a:rPr>
                        <a:t>Дипломирани педагог</a:t>
                      </a:r>
                      <a:endParaRPr lang="sr-Cyrl-C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r="smNativeData" xmlns="" xmlns:p14="http://schemas.microsoft.com/office/powerpoint/2010/main" dt="1551707937" type="min" val="42672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6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>
                          <a:effectLst/>
                        </a:rPr>
                        <a:t>Васпитач у предшколској установи</a:t>
                      </a:r>
                      <a:endParaRPr lang="sr-Cyrl-C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r="smNativeData" xmlns="" xmlns:p14="http://schemas.microsoft.com/office/powerpoint/2010/main" dt="1551707937" type="min" val="428625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7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>
                          <a:effectLst/>
                        </a:rPr>
                        <a:t>Професор енглеског језика</a:t>
                      </a:r>
                      <a:endParaRPr lang="sr-Cyrl-C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  <a:ext uri="smNativeData">
                    <pr:rowheight xmlns:pr="smNativeData" xmlns="" xmlns:p14="http://schemas.microsoft.com/office/powerpoint/2010/main" dt="1551707937" type="min" val="439420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8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>
                          <a:effectLst/>
                        </a:rPr>
                        <a:t>Дипломирани физиотерапеут</a:t>
                      </a:r>
                      <a:endParaRPr lang="sr-Cyrl-C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  <a:ext uri="smNativeData">
                    <pr:rowheight xmlns:pr="smNativeData" xmlns="" xmlns:p14="http://schemas.microsoft.com/office/powerpoint/2010/main" dt="1551707937" type="min" val="439420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9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>
                          <a:effectLst/>
                        </a:rPr>
                        <a:t>Дипломирани еколог</a:t>
                      </a:r>
                      <a:endParaRPr lang="sr-Cyrl-C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  <a:ext uri="smNativeData">
                    <pr:rowheight xmlns:pr="smNativeData" xmlns="" xmlns:p14="http://schemas.microsoft.com/office/powerpoint/2010/main" dt="1551707937" type="min" val="427355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10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Професор српског језика и  књижевн.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  <a:ext uri="smNativeData">
                    <pr:rowheight xmlns:pr="smNativeData" xmlns="" xmlns:p14="http://schemas.microsoft.com/office/powerpoint/2010/main" dt="1551707937" type="min" val="439420"/>
                  </a:ext>
                </a:extLst>
              </a:tr>
            </a:tbl>
          </a:graphicData>
        </a:graphic>
      </p:graphicFrame>
      <p:graphicFrame>
        <p:nvGraphicFramePr>
          <p:cNvPr id="4" name="Table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63668"/>
              </p:ext>
            </p:extLst>
          </p:nvPr>
        </p:nvGraphicFramePr>
        <p:xfrm>
          <a:off x="4650105" y="1174750"/>
          <a:ext cx="4391025" cy="55702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/>
                        <a:t>РБ</a:t>
                      </a:r>
                      <a:endParaRPr sz="1400" b="1">
                        <a:latin typeface="Arial" pitchFamily="2" charset="-18"/>
                        <a:ea typeface="Arial" pitchFamily="2" charset="-18"/>
                        <a:cs typeface="Arial" pitchFamily="2" charset="-1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/>
                        <a:t>БРОЈ ЗАПОСЛЕНИХ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/>
                        <a:t>ВСС 240 -бодова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/>
                        <a:t>VI степен стручне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/>
                        <a:t>Спреме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БРОЈ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ЗАПОСЛЕНИХ </a:t>
                      </a:r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 b="1" dirty="0"/>
                        <a:t> у 201</a:t>
                      </a:r>
                      <a:r>
                        <a:rPr lang="sr-Latn-CS" sz="1400" b="1" dirty="0"/>
                        <a:t>9</a:t>
                      </a:r>
                      <a:r>
                        <a:rPr sz="1400" b="1" dirty="0"/>
                        <a:t>-</a:t>
                      </a:r>
                      <a:r>
                        <a:rPr sz="1400" b="1" dirty="0" err="1"/>
                        <a:t>тој</a:t>
                      </a:r>
                      <a:r>
                        <a:rPr sz="1400" b="1" dirty="0"/>
                        <a:t> </a:t>
                      </a:r>
                      <a:r>
                        <a:rPr sz="1400" b="1" dirty="0" err="1"/>
                        <a:t>години</a:t>
                      </a:r>
                      <a:endParaRPr sz="1400" b="1" dirty="0"/>
                    </a:p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2" charset="-18"/>
                          <a:ea typeface="Calibri" pitchFamily="2" charset="-18"/>
                          <a:cs typeface="Calibri" pitchFamily="2" charset="-18"/>
                        </a:defRPr>
                      </a:pPr>
                      <a:endParaRPr sz="1400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4="http://schemas.microsoft.com/office/powerpoint/2010/main" dt="1551707937" type="min" val="124777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1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Дипломирани економист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r="smNativeData" xmlns="" xmlns:p14="http://schemas.microsoft.com/office/powerpoint/2010/main" dt="1551707937" type="min" val="421005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2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Професор разредне наставе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r="smNativeData" xmlns="" xmlns:p14="http://schemas.microsoft.com/office/powerpoint/2010/main" dt="1551707937" type="min" val="40449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3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Дипломирани правник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r="smNativeData" xmlns="" xmlns:p14="http://schemas.microsoft.com/office/powerpoint/2010/main" dt="1551707937" type="min" val="403225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4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Васпитач у предшколској установи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r="smNativeData" xmlns="" xmlns:p14="http://schemas.microsoft.com/office/powerpoint/2010/main" dt="1551707937" type="min" val="44577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5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Професор српског језика и ј књижевн.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r="smNativeData" xmlns="" xmlns:p14="http://schemas.microsoft.com/office/powerpoint/2010/main" dt="1551707937" type="min" val="436245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6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Љекар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r="smNativeData" xmlns="" xmlns:p14="http://schemas.microsoft.com/office/powerpoint/2010/main" dt="1551707937" type="min" val="44577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7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Професор енглеског језика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  <a:ext uri="smNativeData">
                    <pr:rowheight xmlns:pr="smNativeData" xmlns="" xmlns:p14="http://schemas.microsoft.com/office/powerpoint/2010/main" dt="1551707937" type="min" val="43624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8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Дипломирани педагог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  <a:ext uri="smNativeData">
                    <pr:rowheight xmlns:pr="smNativeData" xmlns="" xmlns:p14="http://schemas.microsoft.com/office/powerpoint/2010/main" dt="1551707937" type="min" val="438150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9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 dirty="0">
                          <a:effectLst/>
                        </a:rPr>
                        <a:t>Дипломирани еколог</a:t>
                      </a:r>
                      <a:endParaRPr lang="sr-Cyrl-C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  <a:ext uri="smNativeData">
                    <pr:rowheight xmlns:pr="smNativeData" xmlns="" xmlns:p14="http://schemas.microsoft.com/office/powerpoint/2010/main" dt="1551707937" type="min" val="445770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indent="-33909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sz="1400"/>
                        <a:t>10</a:t>
                      </a:r>
                      <a:endParaRPr sz="1400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400" u="none" strike="noStrike">
                          <a:effectLst/>
                        </a:rPr>
                        <a:t>Зубни љекар</a:t>
                      </a:r>
                      <a:endParaRPr lang="sr-Cyrl-C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  <a:ext uri="smNativeData">
                    <pr:rowheight xmlns:pr="smNativeData" xmlns="" xmlns:p14="http://schemas.microsoft.com/office/powerpoint/2010/main" dt="1551707937" type="min" val="44577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OBwAAYQMAAIs2AAAjCAAAEAAAACYAAAAIAAAA//////////8="/>
              </a:ext>
            </a:extLst>
          </p:cNvSpPr>
          <p:nvPr>
            <p:ph type="title" idx="4294967295"/>
          </p:nvPr>
        </p:nvSpPr>
        <p:spPr>
          <a:xfrm>
            <a:off x="1187450" y="549275"/>
            <a:ext cx="7679055" cy="773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2800" b="1" dirty="0">
                <a:solidFill>
                  <a:srgbClr val="4075B4"/>
                </a:solidFill>
              </a:rPr>
              <a:t>„FACEBOOK  page“ – „CISO Banja Luka“ </a:t>
            </a:r>
          </a:p>
        </p:txBody>
      </p:sp>
      <p:pic>
        <p:nvPicPr>
          <p:cNvPr id="3" name="Slika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nAGg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eAoAACANAADSNQAANC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2133600"/>
            <a:ext cx="7047230" cy="45643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Naslov 1"/>
          <p:cNvSpPr>
            <a:extLst>
              <a:ext uri="smNativeData">
                <pr:smNativeData xmlns:pr="smNativeData" xmlns:p14="http://schemas.microsoft.com/office/powerpoint/2010/main" xmlns="" val="SMDATA_13_IS99XBMAAAAlAAAAZAAAAA0AAAAAAAAAAEgAAAAAAAAAA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ACgAAsQgAAGMxAABZCwAAEAAAACYAAAAIAAAA//////////8="/>
              </a:ext>
            </a:extLst>
          </p:cNvSpPr>
          <p:nvPr/>
        </p:nvSpPr>
        <p:spPr>
          <a:xfrm>
            <a:off x="1706880" y="1412875"/>
            <a:ext cx="632142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spcCol="2159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Линк- Notes(Белешке)</a:t>
            </a:r>
          </a:p>
        </p:txBody>
      </p:sp>
      <p:pic>
        <p:nvPicPr>
          <p:cNvPr id="5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8AwAADAAAABAAAAAAAAAAAAAAAAAAAAAAAAAAHgAAAGgAAAAAAAAAAAAAAAAAAAAAAAAAAAAAABAnAAAQJwAAAAAAAAAAAAAAAAAAAAAAAAAAAAAAAAAAAAAAAAAAAAAUAAAAAAAAAMDA/wAAAAAAZAAAADIAAAAAAAAAZAAAAAAAAAB/f38ACgAAAB8AAABUAAAA7e3tAAAAAAEAAAAAAAAAAAAAAAAAAAAAAAAAAAAAAAAAAAAAAAAAAAAAAAJ/f38AAAAAA8zMzADAwP8Af39/AAAAAAAAAAAAAAAAAP///wAAAAAAIQAAABgAAAAUAAAAKjMAAEYAAAAJOAAAVg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BgAAngIAANQ1AAAOBgAAEAAAACYAAAAIAAAA//////////8="/>
              </a:ext>
            </a:extLst>
          </p:cNvSpPr>
          <p:nvPr>
            <p:ph type="title" idx="4294967295"/>
          </p:nvPr>
        </p:nvSpPr>
        <p:spPr>
          <a:xfrm>
            <a:off x="1071880" y="425450"/>
            <a:ext cx="7678420" cy="558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  <a:r>
              <a:rPr lang="pt-BR" sz="2800" b="1" dirty="0">
                <a:solidFill>
                  <a:srgbClr val="4075B4"/>
                </a:solidFill>
              </a:rPr>
              <a:t>„FACEBOOK  page“ – „CISO Banja Luka“ </a:t>
            </a:r>
            <a:endParaRPr b="1" dirty="0"/>
          </a:p>
        </p:txBody>
      </p:sp>
      <p:sp>
        <p:nvSpPr>
          <p:cNvPr id="3" name="Naslov 1"/>
          <p:cNvSpPr>
            <a:extLst>
              <a:ext uri="smNativeData">
                <pr:smNativeData xmlns:pr="smNativeData" xmlns:p14="http://schemas.microsoft.com/office/powerpoint/2010/main" xmlns="" val="SMDATA_13_IS99XBMAAAAlAAAAZAAAAA0AAAAAAAAAAEgAAAAAAAAAA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3DAAAVgQAAJozAAB/BgAAEAAAACYAAAAIAAAA//////////8="/>
              </a:ext>
            </a:extLst>
          </p:cNvSpPr>
          <p:nvPr/>
        </p:nvSpPr>
        <p:spPr>
          <a:xfrm>
            <a:off x="2066925" y="704850"/>
            <a:ext cx="6321425" cy="3511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spcCol="2159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EA2D00"/>
                </a:solidFill>
                <a:latin typeface="Calibri" pitchFamily="2" charset="-18"/>
                <a:ea typeface="Arial" pitchFamily="2" charset="-18"/>
                <a:cs typeface="Arial" pitchFamily="2" charset="-18"/>
              </a:defRPr>
            </a:pPr>
            <a:endParaRPr/>
          </a:p>
        </p:txBody>
      </p:sp>
      <p:pic>
        <p:nvPicPr>
          <p:cNvPr id="5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nAGgADAAAABAAAAAAAAAAAAAAAAAAAAAAAAAAHgAAAGgAAAAAAAAAAAAAAAAAAAAAAAAAAAAAABAnAAAQJwAAAAAAAAAAAAAAAAAAAAAAAAAAAAAAAAAAAAAAAAAAAAAUAAAAAAAAAMDA/wAAAAAAZAAAADIAAAAAAAAAZAAAAAAAAAB/f38ACgAAAB8AAABUAAAA7e3tAAAAAAEAAAAAAAAAAAAAAAAAAAAAAAAAAAAAAAAAAAAAAAAAAAAAAAJ/f38AAAAAA8zMzADAwP8Af39/AAAAAAAAAAAAAAAAAP///wAAAAAAIQAAABgAAAAUAAAAKjMAAEYAAAAJOAAAVgQ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sp>
        <p:nvSpPr>
          <p:cNvPr id="6" name="Textbox1"/>
          <p:cNvSpPr txBox="1">
            <a:extLst>
              <a:ext uri="smNativeData">
                <pr:smNativeData xmlns:pr="smNativeData" xmlns:p14="http://schemas.microsoft.com/office/powerpoint/2010/main" xmlns="" val="SMDATA_13_IS99XBMAAAAlAAAAEgAAAE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5EAAAfwYAAEcnAAA/CgAAECAAACYAAAAIAAAA//////////8="/>
              </a:ext>
            </a:extLst>
          </p:cNvSpPr>
          <p:nvPr/>
        </p:nvSpPr>
        <p:spPr>
          <a:xfrm>
            <a:off x="3681730" y="1078531"/>
            <a:ext cx="2458720" cy="3511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 err="1">
                <a:solidFill>
                  <a:srgbClr val="EA2D00"/>
                </a:solidFill>
              </a:rPr>
              <a:t>Линк</a:t>
            </a:r>
            <a:r>
              <a:rPr sz="1600" b="1" dirty="0">
                <a:solidFill>
                  <a:srgbClr val="EA2D00"/>
                </a:solidFill>
              </a:rPr>
              <a:t>- </a:t>
            </a:r>
            <a:r>
              <a:rPr sz="1600" b="1" dirty="0" smtClean="0">
                <a:solidFill>
                  <a:srgbClr val="EA2D00"/>
                </a:solidFill>
              </a:rPr>
              <a:t>Notes</a:t>
            </a:r>
            <a:r>
              <a:rPr lang="sr-Cyrl-BA" sz="1600" b="1" dirty="0" smtClean="0">
                <a:solidFill>
                  <a:srgbClr val="EA2D00"/>
                </a:solidFill>
              </a:rPr>
              <a:t> </a:t>
            </a:r>
            <a:r>
              <a:rPr sz="1600" b="1" dirty="0" smtClean="0">
                <a:solidFill>
                  <a:srgbClr val="EA2D00"/>
                </a:solidFill>
              </a:rPr>
              <a:t>(</a:t>
            </a:r>
            <a:r>
              <a:rPr sz="1600" b="1" dirty="0" err="1">
                <a:solidFill>
                  <a:srgbClr val="EA2D00"/>
                </a:solidFill>
              </a:rPr>
              <a:t>Белешке</a:t>
            </a:r>
            <a:r>
              <a:rPr sz="1600" b="1" dirty="0">
                <a:solidFill>
                  <a:srgbClr val="EA2D00"/>
                </a:solidFill>
              </a:rPr>
              <a:t>)</a:t>
            </a:r>
          </a:p>
          <a:p>
            <a:endParaRPr sz="1600" b="1" dirty="0">
              <a:solidFill>
                <a:srgbClr val="EA2D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6638925" cy="516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Ibgg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rBgAADAMAAKc1AACgBQAAEAAAACYAAAAIAAAA//////////8="/>
              </a:ext>
            </a:extLst>
          </p:cNvSpPr>
          <p:nvPr>
            <p:ph type="title" idx="4294967295"/>
          </p:nvPr>
        </p:nvSpPr>
        <p:spPr>
          <a:xfrm>
            <a:off x="1043305" y="495300"/>
            <a:ext cx="767842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  <a:r>
              <a:rPr lang="pt-BR" sz="2800" b="1" dirty="0">
                <a:solidFill>
                  <a:srgbClr val="4075B4"/>
                </a:solidFill>
              </a:rPr>
              <a:t>„FACEBOOK  page“ – „CISO Banja Luka“ </a:t>
            </a:r>
            <a:endParaRPr b="1" dirty="0"/>
          </a:p>
        </p:txBody>
      </p:sp>
      <p:sp>
        <p:nvSpPr>
          <p:cNvPr id="3" name="Naslov 1"/>
          <p:cNvSpPr>
            <a:extLst>
              <a:ext uri="smNativeData">
                <pr:smNativeData xmlns:pr="smNativeData" xmlns:p14="http://schemas.microsoft.com/office/powerpoint/2010/main" xmlns="" val="SMDATA_13_IS99XBMAAAAlAAAAZAAAAA0AAAAAAAAAAEgAAAAAAAAAA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hCwAAoAUAAEQyAAAACgAAEAAAACYAAAAIAAAA//////////8="/>
              </a:ext>
            </a:extLst>
          </p:cNvSpPr>
          <p:nvPr/>
        </p:nvSpPr>
        <p:spPr>
          <a:xfrm>
            <a:off x="1849755" y="914400"/>
            <a:ext cx="6321425" cy="711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spcCol="2159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 err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Линк</a:t>
            </a:r>
            <a:r>
              <a:rPr sz="1600" b="1" dirty="0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- Notes(</a:t>
            </a:r>
            <a:r>
              <a:rPr sz="1600" b="1" dirty="0" err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Белешке</a:t>
            </a:r>
            <a:r>
              <a:rPr sz="1600" b="1" dirty="0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qe0/DAAAABAAAAAAAAAAAAAAAAAAAAAAAAAAHgAAAGgAAAAAAAAAAAAAAAAAAAAAAAAAAAAAABAnAAAQJwAAAAAAAAAAAAAAAAAAAAAAAAAAAAAAAAAAAAAAAAAAAAAUAAAAAAAAAMDA/wAAAAAAZAAAADIAAAAAAAAAZAAAAAAAAAB/f38ACgAAAB8AAABUAAAA7e3tAP///wEAAAAAAAAAAAAAAAAAAAAAAAAAAAAAAAAAAAAAAAAAAAAAAAJ/f38AgICAA8zMzADAwP8Af39/AAAAAAAAAAAAAAAAAP///wAAAAAAIQAAABgAAAAUAAAAKjMAAEYAAAAJOAAAVgQ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92" y="1628531"/>
            <a:ext cx="6762750" cy="498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DBBwAAmgEAAGMxAABcBgAAEAAAACYAAAAIAAAA//////////8="/>
              </a:ext>
            </a:extLst>
          </p:cNvSpPr>
          <p:nvPr>
            <p:ph type="title" idx="4294967295"/>
          </p:nvPr>
        </p:nvSpPr>
        <p:spPr>
          <a:xfrm>
            <a:off x="1260475" y="260350"/>
            <a:ext cx="6767830" cy="773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2400"/>
              <a:t>  </a:t>
            </a:r>
          </a:p>
        </p:txBody>
      </p:sp>
      <p:sp>
        <p:nvSpPr>
          <p:cNvPr id="3" name="Naslov 1"/>
          <p:cNvSpPr>
            <a:extLst>
              <a:ext uri="smNativeData">
                <pr:smNativeData xmlns:pr="smNativeData" xmlns:p14="http://schemas.microsoft.com/office/powerpoint/2010/main" xmlns="" val="SMDATA_13_IS99XBMAAAAlAAAAZAAAAA0AAAAAAAAAAEgAAAAAAAAAAAAAAAAAAAAB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C9CwAACQYAAKAyAACxCAAAEAAAACYAAAAIAAAA//////////8="/>
              </a:ext>
            </a:extLst>
          </p:cNvSpPr>
          <p:nvPr/>
        </p:nvSpPr>
        <p:spPr>
          <a:xfrm>
            <a:off x="1908175" y="981075"/>
            <a:ext cx="632142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spcCol="2159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>
                <a:solidFill>
                  <a:srgbClr val="EA2D00"/>
                </a:solidFill>
                <a:latin typeface="Calibri" pitchFamily="2" charset="-18"/>
                <a:ea typeface="Calibri" pitchFamily="2" charset="-18"/>
                <a:cs typeface="Calibri" pitchFamily="2" charset="-18"/>
              </a:rPr>
              <a:t>Линк- Notes(Белешке)</a:t>
            </a:r>
          </a:p>
        </p:txBody>
      </p:sp>
      <p:pic>
        <p:nvPicPr>
          <p:cNvPr id="4" name="Slika 7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mAgAAAAAAABkAAAAZAAAAAAAAAAjAAAABAAAAGQAAAAXAAAAFAAAAAAAAAAAAAAA/38AAP9/AAAAAAAACQAAAAQAAAAAgdoIDAAAABAAAAAAAAAAAAAAAAAAAAAAAAAAHgAAAGgAAAAAAAAAAAAAAAAAAAAAAAAAAAAAABAnAAAQJwAAAAAAAAAAAAAAAAAAAAAAAAAAAAAAAAAAAAAAAAAAAAAUAAAAAAAAAMDA/wAAAAAAZAAAADIAAAAAAAAAZAAAAAAAAAB/f38ACgAAAB8AAABUAAAAfbbvBf///wEAAAAAAAAAAAAAAAAAAAAAAAAAAAAAAAAAAAAAAAAAAAAAAAJ/f38AgICAA8zMzADAwP8Af39/AAAAAAAAAAAAAAAAAP///wAAAAAAIQAAABgAAAAUAAAAKg0AAAUKAABINQAA8iYAABAAAAAmAAAACAAAAP//////////"/>
              </a:ext>
            </a:extLst>
          </p:cNvPicPr>
          <p:nvPr/>
        </p:nvPicPr>
        <p:blipFill>
          <a:blip r:embed="rId2"/>
          <a:srcRect b="22000"/>
          <a:stretch>
            <a:fillRect/>
          </a:stretch>
        </p:blipFill>
        <p:spPr>
          <a:xfrm>
            <a:off x="1928656" y="1706880"/>
            <a:ext cx="6771028" cy="488212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IS99XBMAAAAlAAAAEQAAAC0AAAAAkAAAAEgAAACQAAAASAAAAAAAAAAAAAAAAAAAAAEAAABQAAAAAAAAAAAA4D8AAAAAAADgPwAAAAAAAOA/AAAAAAAA4D8AAAAAAADgPwAAAAAAAOA/AAAAAAAA4D8AAAAAAADgPwAAAAAAAOA/AAAAAAAA4D8CAAAAjAAAAAEAAAAAAAAA7e3t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HJO0/DAAAABAAAAAAAAAAAAAAAAAAAAAAAAAAHgAAAGgAAAAAAAAAAAAAAAAAAAAAAAAAAAAAABAnAAAQJwAAAAAAAAAAAAAAAAAAAAAAAAAAAAAAAAAAAAAAAAAAAAAUAAAAAAAAAMDA/wAAAAAAZAAAADIAAAAAAAAAZAAAAAAAAAB/f38ACgAAAB8AAABUAAAA7e3tAP///wEAAAAAAAAAAAAAAAAAAAAAAAAAAAAAAAAAAAAAAAAAAAAAAAJ/f38AgICAA8zMzADAwP8Af39/AAAAAAAAAAAAAAAAAP///wAAAAAAIQAAABgAAAAUAAAAKjMAAEYAAAAJOAAAVg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317230" y="44450"/>
            <a:ext cx="791845" cy="6604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93A4B20-E5F9-4C11-AB85-59F448F28850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IS99XBMAAAAlAAAAZAAAAA0AAAAAkAAAAEgAAACQAAAASAAAAAAAAAAAAAAAAAAAAAEAAABQAAAAAAAAAAAA4D8AAAAAAADgPwAAAAAAAOA/AAAAAAAA4D8AAAAAAADgPwAAAAAAAOA/AAAAAAAA4D8AAAAAAADgPwAAAAAAAOA/AAAAAAAA4D8CAAAAjAAAAAAAAAAAAAAAfbb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AIbggMAAAAEAAAAAAAAAAAAAAAAAAAAAAAAAAeAAAAaAAAAAAAAAAAAAAAAAAAAAAAAAAAAAAAECcAABAnAAAAAAAAAAAAAAAAAAAAAAAAAAAAAAAAAAAAAAAAAAAAABQAAAAAAAAAwMD/AAAAAABkAAAAMgAAAAAAAABkAAAAAAAAAH9/fwAKAAAAHwAAAFQAAAB9tu8F////AQAAAAAAAAAAAAAAAAAAAAAAAAAAAAAAAAAAAAAAAAAAAAAAAn9/fwCAgIADzMzMAMDA/wB/f38AAAAAAAAAAAAAAAAAAAAAAAAAAAAhAAAAGAAAABQAAABrBgAADAMAAKc1AACgBQAAEAAAACYAAAAIAAAA//////////8="/>
              </a:ext>
            </a:extLst>
          </p:cNvSpPr>
          <p:nvPr/>
        </p:nvSpPr>
        <p:spPr>
          <a:xfrm>
            <a:off x="1043305" y="495300"/>
            <a:ext cx="767842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18"/>
                <a:ea typeface="Arial" pitchFamily="2" charset="-18"/>
                <a:cs typeface="Arial" pitchFamily="2" charset="-18"/>
              </a:defRPr>
            </a:lvl1pPr>
          </a:lstStyle>
          <a:p>
            <a:pPr>
              <a:defRPr sz="2800"/>
            </a:pPr>
            <a:r>
              <a:rPr lang="pt-BR" sz="2800" b="1">
                <a:solidFill>
                  <a:srgbClr val="4075B4"/>
                </a:solidFill>
              </a:rPr>
              <a:t>„FACEBOOK  page“ – „CISO Banja Luka“ </a:t>
            </a:r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fade/>
        <p:extLst>
          <p:ext uri="smNativeData">
            <pr:smNativeData xmlns="" xmlns:pr="smNativeData" val="IS99XAAAAAAIBwAAAAAAABc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" xmlns:p14="http://schemas.microsoft.com/office/powerpoint/2010/main" xmlns:pr="smNativeData" val="IS99XAAAAAAIBwAAAAAAABcAAAAAAAAAAAAAAAAAAAAAAAAAAQAAAAAAAAAAAAAAAAAAAAAAAAAAAAAA"/>
          </p:ext>
        </p:extLst>
      </p:transition>
    </mc:Fallback>
  </mc:AlternateContent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66CC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66CC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780</Words>
  <Application>Microsoft Office PowerPoint</Application>
  <PresentationFormat>On-screen Show (4:3)</PresentationFormat>
  <Paragraphs>365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Presentation</vt:lpstr>
      <vt:lpstr>Presentation</vt:lpstr>
      <vt:lpstr>PowerPoint Presentation</vt:lpstr>
      <vt:lpstr>СТАРОСНА СТРУКТУРА АКТИВНЕ ПОНУДЕ  РАДНЕ СНАГЕ 31.12.2019. ГОДИНЕ</vt:lpstr>
      <vt:lpstr>СТАЊЕ НА ЕВИДЕНЦИЈИ И БРОЈ ЗАПОСЛЕНИХ  ФИЛИЈАЛА Бања Лука</vt:lpstr>
      <vt:lpstr>СТАЊЕ НА ЕВИДЕНЦИЈИ И БРОЈ ЗАПОСЛЕНИХ  ФИЛИЈАЛА Бања Лука</vt:lpstr>
      <vt:lpstr>НАЈБРОЈНИЈА ЗАНИМАЊА У VII СТЕПЕНУ СТРУЧНЕ СПРЕМЕ   -  ВСС 240-бодова Филијала Бања Лука</vt:lpstr>
      <vt:lpstr>„FACEBOOK  page“ – „CISO Banja Luka“ </vt:lpstr>
      <vt:lpstr>„FACEBOOK  page“ – „CISO Banja Luka“ </vt:lpstr>
      <vt:lpstr>„FACEBOOK  page“ – „CISO Banja Luka“ </vt:lpstr>
      <vt:lpstr>  </vt:lpstr>
      <vt:lpstr>„FACEBOOK  page“ – „CISO Banja Luka“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E-izvještavanje o radu i mjerenje učinaka Klubova za traženje posla  Ranko Markuš, zamjenik rukovodioca  Projekta zapošljavanja mladih</dc:title>
  <dc:subject/>
  <dc:creator>Ranko Markus</dc:creator>
  <cp:keywords/>
  <dc:description/>
  <cp:lastModifiedBy>Korisnik</cp:lastModifiedBy>
  <cp:revision>17</cp:revision>
  <dcterms:created xsi:type="dcterms:W3CDTF">2012-02-22T11:54:00Z</dcterms:created>
  <dcterms:modified xsi:type="dcterms:W3CDTF">2020-04-23T09:15:15Z</dcterms:modified>
</cp:coreProperties>
</file>